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4384000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38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6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2244726"/>
            <a:ext cx="18288000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7204076"/>
            <a:ext cx="1828800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830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669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700" y="3419477"/>
            <a:ext cx="21031200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700" y="9178927"/>
            <a:ext cx="21031200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641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400" y="3651250"/>
            <a:ext cx="10363200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4400" y="3651250"/>
            <a:ext cx="10363200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741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730251"/>
            <a:ext cx="21031200" cy="2651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577" y="3362326"/>
            <a:ext cx="10315574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577" y="5010150"/>
            <a:ext cx="10315574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4400" y="3362326"/>
            <a:ext cx="1036637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4400" y="5010150"/>
            <a:ext cx="10366376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24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693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49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914400"/>
            <a:ext cx="7864474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6376" y="1974851"/>
            <a:ext cx="12344400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114800"/>
            <a:ext cx="7864474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727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914400"/>
            <a:ext cx="7864474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6376" y="1974851"/>
            <a:ext cx="12344400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114800"/>
            <a:ext cx="7864474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739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16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49800" y="730250"/>
            <a:ext cx="5257800" cy="116236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400" y="730250"/>
            <a:ext cx="15468600" cy="116236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72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400" y="730251"/>
            <a:ext cx="21031200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400" y="3651250"/>
            <a:ext cx="2103120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400" y="12712701"/>
            <a:ext cx="54864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1549C-8E9B-4F81-8257-0B4DCEACD4E0}" type="datetimeFigureOut">
              <a:rPr lang="en-US" smtClean="0"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7200" y="12712701"/>
            <a:ext cx="82296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1200" y="12712701"/>
            <a:ext cx="548640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D671D-87D1-4A3F-B1C9-C06A8F0C8A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24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vidence">
            <a:extLst>
              <a:ext uri="{FF2B5EF4-FFF2-40B4-BE49-F238E27FC236}">
                <a16:creationId xmlns:a16="http://schemas.microsoft.com/office/drawing/2014/main" id="{78820E6C-19D1-D4B7-8857-66DE8EA655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513372" y="328396"/>
            <a:ext cx="5357256" cy="1260477"/>
          </a:xfrm>
        </p:spPr>
        <p:txBody>
          <a:bodyPr vert="horz" lIns="0" tIns="0" rIns="0" bIns="0" rtlCol="0" anchor="b">
            <a:normAutofit fontScale="90000"/>
          </a:bodyPr>
          <a:lstStyle/>
          <a:p>
            <a:r>
              <a:rPr lang="en-US" b="1" dirty="0"/>
              <a:t>Evidence</a:t>
            </a:r>
          </a:p>
        </p:txBody>
      </p:sp>
      <p:grpSp>
        <p:nvGrpSpPr>
          <p:cNvPr id="29" name="documents">
            <a:extLst>
              <a:ext uri="{FF2B5EF4-FFF2-40B4-BE49-F238E27FC236}">
                <a16:creationId xmlns:a16="http://schemas.microsoft.com/office/drawing/2014/main" id="{E6CD9CAB-2972-53AD-7920-65C2B2BDD149}"/>
              </a:ext>
            </a:extLst>
          </p:cNvPr>
          <p:cNvGrpSpPr/>
          <p:nvPr/>
        </p:nvGrpSpPr>
        <p:grpSpPr>
          <a:xfrm>
            <a:off x="10434447" y="1588873"/>
            <a:ext cx="3515106" cy="1280642"/>
            <a:chOff x="10434447" y="1588873"/>
            <a:chExt cx="3515106" cy="1280642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F9DF4EE-6514-0DC6-D1DD-4D1F2FCF7117}"/>
                </a:ext>
              </a:extLst>
            </p:cNvPr>
            <p:cNvSpPr txBox="1"/>
            <p:nvPr/>
          </p:nvSpPr>
          <p:spPr>
            <a:xfrm>
              <a:off x="10434447" y="2130851"/>
              <a:ext cx="3515106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800" b="1" dirty="0"/>
                <a:t>Documents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A6B6BAC0-AC41-97A3-C033-C13BB8B3CC8A}"/>
                </a:ext>
              </a:extLst>
            </p:cNvPr>
            <p:cNvCxnSpPr>
              <a:cxnSpLocks/>
              <a:stCxn id="2" idx="2"/>
              <a:endCxn id="7" idx="0"/>
            </p:cNvCxnSpPr>
            <p:nvPr/>
          </p:nvCxnSpPr>
          <p:spPr>
            <a:xfrm>
              <a:off x="12192000" y="1588873"/>
              <a:ext cx="0" cy="54197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testimonies">
            <a:extLst>
              <a:ext uri="{FF2B5EF4-FFF2-40B4-BE49-F238E27FC236}">
                <a16:creationId xmlns:a16="http://schemas.microsoft.com/office/drawing/2014/main" id="{D595D374-1C57-D765-0265-D9E280B8B684}"/>
              </a:ext>
            </a:extLst>
          </p:cNvPr>
          <p:cNvGrpSpPr/>
          <p:nvPr/>
        </p:nvGrpSpPr>
        <p:grpSpPr>
          <a:xfrm>
            <a:off x="12192000" y="1588873"/>
            <a:ext cx="10180932" cy="1272789"/>
            <a:chOff x="12192000" y="1588873"/>
            <a:chExt cx="10180932" cy="1272789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00F0910-9636-1F5C-4C4A-1C90C66AFFE3}"/>
                </a:ext>
              </a:extLst>
            </p:cNvPr>
            <p:cNvSpPr txBox="1"/>
            <p:nvPr/>
          </p:nvSpPr>
          <p:spPr>
            <a:xfrm>
              <a:off x="17990938" y="2122998"/>
              <a:ext cx="4381994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800" b="1" dirty="0"/>
                <a:t>Testimonies</a:t>
              </a: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559E31F3-AA0C-44E3-00B7-0A467FDAE5B1}"/>
                </a:ext>
              </a:extLst>
            </p:cNvPr>
            <p:cNvCxnSpPr>
              <a:cxnSpLocks/>
              <a:stCxn id="2" idx="2"/>
              <a:endCxn id="5" idx="0"/>
            </p:cNvCxnSpPr>
            <p:nvPr/>
          </p:nvCxnSpPr>
          <p:spPr>
            <a:xfrm>
              <a:off x="12192000" y="1588873"/>
              <a:ext cx="7989935" cy="53412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physical evidence">
            <a:extLst>
              <a:ext uri="{FF2B5EF4-FFF2-40B4-BE49-F238E27FC236}">
                <a16:creationId xmlns:a16="http://schemas.microsoft.com/office/drawing/2014/main" id="{ECD022F4-D7C6-5EA0-59CB-9D30DB1B6625}"/>
              </a:ext>
            </a:extLst>
          </p:cNvPr>
          <p:cNvGrpSpPr/>
          <p:nvPr/>
        </p:nvGrpSpPr>
        <p:grpSpPr>
          <a:xfrm>
            <a:off x="1274958" y="1588873"/>
            <a:ext cx="10917042" cy="1341169"/>
            <a:chOff x="1274958" y="1588873"/>
            <a:chExt cx="10917042" cy="134116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FEA217F-416F-0CB4-9D15-B3F463521D00}"/>
                </a:ext>
              </a:extLst>
            </p:cNvPr>
            <p:cNvSpPr txBox="1"/>
            <p:nvPr/>
          </p:nvSpPr>
          <p:spPr>
            <a:xfrm>
              <a:off x="1274958" y="2191378"/>
              <a:ext cx="4752658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800" b="1" dirty="0"/>
                <a:t>Physical Evidence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62EEE1C-621E-23E0-BACC-0ECC32AACD66}"/>
                </a:ext>
              </a:extLst>
            </p:cNvPr>
            <p:cNvCxnSpPr>
              <a:cxnSpLocks/>
              <a:stCxn id="2" idx="2"/>
              <a:endCxn id="6" idx="0"/>
            </p:cNvCxnSpPr>
            <p:nvPr/>
          </p:nvCxnSpPr>
          <p:spPr>
            <a:xfrm flipH="1">
              <a:off x="3651287" y="1588873"/>
              <a:ext cx="8540713" cy="60250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1" name="crime complex">
            <a:extLst>
              <a:ext uri="{FF2B5EF4-FFF2-40B4-BE49-F238E27FC236}">
                <a16:creationId xmlns:a16="http://schemas.microsoft.com/office/drawing/2014/main" id="{94AB8C70-788C-94FA-5F8D-A9700AFAC883}"/>
              </a:ext>
            </a:extLst>
          </p:cNvPr>
          <p:cNvGrpSpPr/>
          <p:nvPr/>
        </p:nvGrpSpPr>
        <p:grpSpPr>
          <a:xfrm>
            <a:off x="15810296" y="2861662"/>
            <a:ext cx="4371639" cy="1898187"/>
            <a:chOff x="15810296" y="2861662"/>
            <a:chExt cx="4371639" cy="1898187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E1A3DCF-F269-1D62-F5CA-2BA58A198CFE}"/>
                </a:ext>
              </a:extLst>
            </p:cNvPr>
            <p:cNvSpPr txBox="1"/>
            <p:nvPr/>
          </p:nvSpPr>
          <p:spPr>
            <a:xfrm>
              <a:off x="15810296" y="3898075"/>
              <a:ext cx="2772625" cy="8617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800" b="1" dirty="0"/>
                <a:t>Witnesses</a:t>
              </a:r>
            </a:p>
            <a:p>
              <a:pPr algn="ctr"/>
              <a:r>
                <a:rPr lang="en-US" sz="2800" b="1" dirty="0"/>
                <a:t>by Crime Complex</a:t>
              </a:r>
            </a:p>
          </p:txBody>
        </p: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35E4BD7-AB8D-2353-84A2-E1DEBA7D4C3B}"/>
                </a:ext>
              </a:extLst>
            </p:cNvPr>
            <p:cNvCxnSpPr>
              <a:cxnSpLocks/>
              <a:stCxn id="5" idx="2"/>
              <a:endCxn id="24" idx="0"/>
            </p:cNvCxnSpPr>
            <p:nvPr/>
          </p:nvCxnSpPr>
          <p:spPr>
            <a:xfrm flipH="1">
              <a:off x="17196609" y="2861662"/>
              <a:ext cx="2985326" cy="103641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4" name="religion">
            <a:extLst>
              <a:ext uri="{FF2B5EF4-FFF2-40B4-BE49-F238E27FC236}">
                <a16:creationId xmlns:a16="http://schemas.microsoft.com/office/drawing/2014/main" id="{B8E87D9A-14F9-9FFA-5D59-DA4EC7BEC2E2}"/>
              </a:ext>
            </a:extLst>
          </p:cNvPr>
          <p:cNvGrpSpPr/>
          <p:nvPr/>
        </p:nvGrpSpPr>
        <p:grpSpPr>
          <a:xfrm>
            <a:off x="22660693" y="5007020"/>
            <a:ext cx="1045913" cy="1182462"/>
            <a:chOff x="22207214" y="5007020"/>
            <a:chExt cx="1045912" cy="1182462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33106CF-9B22-C152-1B91-EDC7792109EE}"/>
                </a:ext>
              </a:extLst>
            </p:cNvPr>
            <p:cNvSpPr txBox="1"/>
            <p:nvPr/>
          </p:nvSpPr>
          <p:spPr>
            <a:xfrm>
              <a:off x="22207214" y="5727817"/>
              <a:ext cx="1045912" cy="46166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r>
                <a:rPr lang="en-US" sz="2400" dirty="0"/>
                <a:t>Religion</a:t>
              </a:r>
            </a:p>
          </p:txBody>
        </p: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C2171CE1-D468-8298-4BF0-41DD48F9CBBB}"/>
                </a:ext>
              </a:extLst>
            </p:cNvPr>
            <p:cNvCxnSpPr>
              <a:cxnSpLocks/>
              <a:stCxn id="26" idx="2"/>
              <a:endCxn id="35" idx="0"/>
            </p:cNvCxnSpPr>
            <p:nvPr/>
          </p:nvCxnSpPr>
          <p:spPr>
            <a:xfrm>
              <a:off x="22727564" y="5007020"/>
              <a:ext cx="2607" cy="72079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false memory">
            <a:extLst>
              <a:ext uri="{FF2B5EF4-FFF2-40B4-BE49-F238E27FC236}">
                <a16:creationId xmlns:a16="http://schemas.microsoft.com/office/drawing/2014/main" id="{CC1C5C2C-002E-5A7E-3528-596DA9935698}"/>
              </a:ext>
            </a:extLst>
          </p:cNvPr>
          <p:cNvSpPr txBox="1"/>
          <p:nvPr/>
        </p:nvSpPr>
        <p:spPr>
          <a:xfrm>
            <a:off x="22185645" y="6290604"/>
            <a:ext cx="199600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False Memory</a:t>
            </a:r>
          </a:p>
          <a:p>
            <a:pPr algn="ctr"/>
            <a:r>
              <a:rPr lang="en-US" sz="2400" dirty="0"/>
              <a:t>Syndrome</a:t>
            </a:r>
          </a:p>
        </p:txBody>
      </p:sp>
      <p:sp>
        <p:nvSpPr>
          <p:cNvPr id="46" name="witch trials">
            <a:extLst>
              <a:ext uri="{FF2B5EF4-FFF2-40B4-BE49-F238E27FC236}">
                <a16:creationId xmlns:a16="http://schemas.microsoft.com/office/drawing/2014/main" id="{40C806F3-E6FE-D659-A83C-926791D78D89}"/>
              </a:ext>
            </a:extLst>
          </p:cNvPr>
          <p:cNvSpPr txBox="1"/>
          <p:nvPr/>
        </p:nvSpPr>
        <p:spPr>
          <a:xfrm>
            <a:off x="22349003" y="7693177"/>
            <a:ext cx="1669292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dirty="0"/>
              <a:t>Witch Trials</a:t>
            </a:r>
          </a:p>
        </p:txBody>
      </p:sp>
      <p:sp>
        <p:nvSpPr>
          <p:cNvPr id="42" name="torture">
            <a:extLst>
              <a:ext uri="{FF2B5EF4-FFF2-40B4-BE49-F238E27FC236}">
                <a16:creationId xmlns:a16="http://schemas.microsoft.com/office/drawing/2014/main" id="{E3EBC971-BAF0-3ED6-A7A4-1051E743C017}"/>
              </a:ext>
            </a:extLst>
          </p:cNvPr>
          <p:cNvSpPr txBox="1"/>
          <p:nvPr/>
        </p:nvSpPr>
        <p:spPr>
          <a:xfrm>
            <a:off x="22692999" y="7130390"/>
            <a:ext cx="981300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/>
            <a:r>
              <a:rPr lang="en-US" sz="2400" dirty="0"/>
              <a:t>Torture</a:t>
            </a:r>
          </a:p>
        </p:txBody>
      </p:sp>
      <p:grpSp>
        <p:nvGrpSpPr>
          <p:cNvPr id="555" name="flames">
            <a:extLst>
              <a:ext uri="{FF2B5EF4-FFF2-40B4-BE49-F238E27FC236}">
                <a16:creationId xmlns:a16="http://schemas.microsoft.com/office/drawing/2014/main" id="{4FCE1514-DF20-4292-7B2F-7FD5504A4549}"/>
              </a:ext>
            </a:extLst>
          </p:cNvPr>
          <p:cNvGrpSpPr/>
          <p:nvPr/>
        </p:nvGrpSpPr>
        <p:grpSpPr>
          <a:xfrm>
            <a:off x="19598862" y="4547880"/>
            <a:ext cx="1190642" cy="998735"/>
            <a:chOff x="19602353" y="4488187"/>
            <a:chExt cx="1190648" cy="998735"/>
          </a:xfrm>
        </p:grpSpPr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EB6840BA-C0D4-0F15-9479-76647FE88903}"/>
                </a:ext>
              </a:extLst>
            </p:cNvPr>
            <p:cNvSpPr txBox="1"/>
            <p:nvPr/>
          </p:nvSpPr>
          <p:spPr>
            <a:xfrm>
              <a:off x="19602353" y="5117590"/>
              <a:ext cx="1190648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Flames </a:t>
              </a:r>
            </a:p>
          </p:txBody>
        </p:sp>
        <p:cxnSp>
          <p:nvCxnSpPr>
            <p:cNvPr id="126" name="Straight Arrow Connector 125">
              <a:extLst>
                <a:ext uri="{FF2B5EF4-FFF2-40B4-BE49-F238E27FC236}">
                  <a16:creationId xmlns:a16="http://schemas.microsoft.com/office/drawing/2014/main" id="{2B6D29C1-E20F-C61C-8296-9B250E3AB4E3}"/>
                </a:ext>
              </a:extLst>
            </p:cNvPr>
            <p:cNvCxnSpPr>
              <a:cxnSpLocks/>
              <a:stCxn id="25" idx="2"/>
              <a:endCxn id="123" idx="0"/>
            </p:cNvCxnSpPr>
            <p:nvPr/>
          </p:nvCxnSpPr>
          <p:spPr>
            <a:xfrm flipH="1">
              <a:off x="20197677" y="4488187"/>
              <a:ext cx="13603" cy="62940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5" name="by untrue claim">
            <a:extLst>
              <a:ext uri="{FF2B5EF4-FFF2-40B4-BE49-F238E27FC236}">
                <a16:creationId xmlns:a16="http://schemas.microsoft.com/office/drawing/2014/main" id="{3BD94D03-6CD6-5DA8-35DB-1BA3A6860820}"/>
              </a:ext>
            </a:extLst>
          </p:cNvPr>
          <p:cNvGrpSpPr/>
          <p:nvPr/>
        </p:nvGrpSpPr>
        <p:grpSpPr>
          <a:xfrm>
            <a:off x="18790543" y="2861662"/>
            <a:ext cx="2782784" cy="1719878"/>
            <a:chOff x="18790543" y="2861662"/>
            <a:chExt cx="2782784" cy="1719878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270FBCF-6FB6-4490-4DD7-22EB22FEDF83}"/>
                </a:ext>
              </a:extLst>
            </p:cNvPr>
            <p:cNvSpPr txBox="1"/>
            <p:nvPr/>
          </p:nvSpPr>
          <p:spPr>
            <a:xfrm>
              <a:off x="18790543" y="4150653"/>
              <a:ext cx="2782784" cy="43088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800" b="1" dirty="0"/>
                <a:t>By </a:t>
              </a:r>
              <a:r>
                <a:rPr lang="en-US" sz="2800" b="1"/>
                <a:t>Untrue Claims</a:t>
              </a:r>
              <a:endParaRPr lang="en-US" sz="2800" b="1" dirty="0"/>
            </a:p>
          </p:txBody>
        </p: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95CF4147-201F-9982-5AEC-FFC5C85D91C5}"/>
                </a:ext>
              </a:extLst>
            </p:cNvPr>
            <p:cNvCxnSpPr>
              <a:cxnSpLocks/>
              <a:stCxn id="5" idx="2"/>
              <a:endCxn id="25" idx="0"/>
            </p:cNvCxnSpPr>
            <p:nvPr/>
          </p:nvCxnSpPr>
          <p:spPr>
            <a:xfrm>
              <a:off x="20181935" y="2861662"/>
              <a:ext cx="0" cy="128899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0" name="radio intercepts">
            <a:extLst>
              <a:ext uri="{FF2B5EF4-FFF2-40B4-BE49-F238E27FC236}">
                <a16:creationId xmlns:a16="http://schemas.microsoft.com/office/drawing/2014/main" id="{90710817-E59B-3B7A-9311-49F66014BD8E}"/>
              </a:ext>
            </a:extLst>
          </p:cNvPr>
          <p:cNvGrpSpPr/>
          <p:nvPr/>
        </p:nvGrpSpPr>
        <p:grpSpPr>
          <a:xfrm>
            <a:off x="8472340" y="2869515"/>
            <a:ext cx="3719660" cy="2142237"/>
            <a:chOff x="8472340" y="2869515"/>
            <a:chExt cx="3719660" cy="2142237"/>
          </a:xfrm>
        </p:grpSpPr>
        <p:cxnSp>
          <p:nvCxnSpPr>
            <p:cNvPr id="246" name="Straight Arrow Connector 245">
              <a:extLst>
                <a:ext uri="{FF2B5EF4-FFF2-40B4-BE49-F238E27FC236}">
                  <a16:creationId xmlns:a16="http://schemas.microsoft.com/office/drawing/2014/main" id="{23B0C71D-F00A-6704-DA9E-B58F816DE9EA}"/>
                </a:ext>
              </a:extLst>
            </p:cNvPr>
            <p:cNvCxnSpPr>
              <a:cxnSpLocks/>
              <a:stCxn id="7" idx="2"/>
              <a:endCxn id="3" idx="3"/>
            </p:cNvCxnSpPr>
            <p:nvPr/>
          </p:nvCxnSpPr>
          <p:spPr>
            <a:xfrm flipH="1">
              <a:off x="10594618" y="2869515"/>
              <a:ext cx="1597382" cy="16651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3FEF17E-4239-ECFB-89EC-E30B1C75093B}"/>
                </a:ext>
              </a:extLst>
            </p:cNvPr>
            <p:cNvSpPr txBox="1"/>
            <p:nvPr/>
          </p:nvSpPr>
          <p:spPr>
            <a:xfrm>
              <a:off x="8472340" y="4057645"/>
              <a:ext cx="212227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British Radio Intercepts</a:t>
              </a:r>
            </a:p>
          </p:txBody>
        </p:sp>
      </p:grpSp>
      <p:sp>
        <p:nvSpPr>
          <p:cNvPr id="40" name="show trials">
            <a:extLst>
              <a:ext uri="{FF2B5EF4-FFF2-40B4-BE49-F238E27FC236}">
                <a16:creationId xmlns:a16="http://schemas.microsoft.com/office/drawing/2014/main" id="{01AAAF4E-85AF-6ADF-04EC-9603BEF7A876}"/>
              </a:ext>
            </a:extLst>
          </p:cNvPr>
          <p:cNvSpPr txBox="1"/>
          <p:nvPr/>
        </p:nvSpPr>
        <p:spPr>
          <a:xfrm>
            <a:off x="22424497" y="8255963"/>
            <a:ext cx="1518305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dirty="0"/>
              <a:t>Show Trials</a:t>
            </a:r>
          </a:p>
        </p:txBody>
      </p:sp>
      <p:grpSp>
        <p:nvGrpSpPr>
          <p:cNvPr id="569" name="influencing">
            <a:extLst>
              <a:ext uri="{FF2B5EF4-FFF2-40B4-BE49-F238E27FC236}">
                <a16:creationId xmlns:a16="http://schemas.microsoft.com/office/drawing/2014/main" id="{42491A64-2821-DBFF-21A1-C6D1C2BBBC00}"/>
              </a:ext>
            </a:extLst>
          </p:cNvPr>
          <p:cNvGrpSpPr/>
          <p:nvPr/>
        </p:nvGrpSpPr>
        <p:grpSpPr>
          <a:xfrm>
            <a:off x="20181935" y="2861662"/>
            <a:ext cx="3932154" cy="2145358"/>
            <a:chOff x="20102423" y="2861662"/>
            <a:chExt cx="3932154" cy="214535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4C83D54-AACF-7F0C-E5BB-97C6B7D51725}"/>
                </a:ext>
              </a:extLst>
            </p:cNvPr>
            <p:cNvSpPr txBox="1"/>
            <p:nvPr/>
          </p:nvSpPr>
          <p:spPr>
            <a:xfrm>
              <a:off x="22168485" y="4145246"/>
              <a:ext cx="1866092" cy="8617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800" b="1" dirty="0"/>
                <a:t>Influencing</a:t>
              </a:r>
            </a:p>
            <a:p>
              <a:pPr algn="ctr"/>
              <a:r>
                <a:rPr lang="en-US" sz="2800" b="1" dirty="0"/>
                <a:t>Forces</a:t>
              </a:r>
            </a:p>
          </p:txBody>
        </p: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D2B62913-0E62-9F87-DD4F-1F660B0E6276}"/>
                </a:ext>
              </a:extLst>
            </p:cNvPr>
            <p:cNvCxnSpPr>
              <a:cxnSpLocks/>
              <a:stCxn id="5" idx="2"/>
              <a:endCxn id="26" idx="0"/>
            </p:cNvCxnSpPr>
            <p:nvPr/>
          </p:nvCxnSpPr>
          <p:spPr>
            <a:xfrm>
              <a:off x="20102423" y="2861662"/>
              <a:ext cx="2999108" cy="12835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3" name="bodies">
            <a:extLst>
              <a:ext uri="{FF2B5EF4-FFF2-40B4-BE49-F238E27FC236}">
                <a16:creationId xmlns:a16="http://schemas.microsoft.com/office/drawing/2014/main" id="{F9C5A1D4-14DD-898A-C423-4410E6BAEB5D}"/>
              </a:ext>
            </a:extLst>
          </p:cNvPr>
          <p:cNvGrpSpPr/>
          <p:nvPr/>
        </p:nvGrpSpPr>
        <p:grpSpPr>
          <a:xfrm>
            <a:off x="409837" y="2930042"/>
            <a:ext cx="3241450" cy="2130194"/>
            <a:chOff x="409837" y="2930042"/>
            <a:chExt cx="3241450" cy="2130194"/>
          </a:xfrm>
        </p:grpSpPr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E935578E-E142-D535-65B6-9B10007B798A}"/>
                </a:ext>
              </a:extLst>
            </p:cNvPr>
            <p:cNvSpPr txBox="1"/>
            <p:nvPr/>
          </p:nvSpPr>
          <p:spPr>
            <a:xfrm>
              <a:off x="409837" y="4106129"/>
              <a:ext cx="136094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Bodies (traces)</a:t>
              </a:r>
            </a:p>
          </p:txBody>
        </p:sp>
        <p:cxnSp>
          <p:nvCxnSpPr>
            <p:cNvPr id="167" name="Straight Arrow Connector 166">
              <a:extLst>
                <a:ext uri="{FF2B5EF4-FFF2-40B4-BE49-F238E27FC236}">
                  <a16:creationId xmlns:a16="http://schemas.microsoft.com/office/drawing/2014/main" id="{5A49A37E-A4CF-41F6-1DD6-07DBA19FF38E}"/>
                </a:ext>
              </a:extLst>
            </p:cNvPr>
            <p:cNvCxnSpPr>
              <a:cxnSpLocks/>
              <a:stCxn id="6" idx="2"/>
              <a:endCxn id="153" idx="0"/>
            </p:cNvCxnSpPr>
            <p:nvPr/>
          </p:nvCxnSpPr>
          <p:spPr>
            <a:xfrm flipH="1">
              <a:off x="1090309" y="2930042"/>
              <a:ext cx="2560978" cy="117608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9" name="air photos">
            <a:extLst>
              <a:ext uri="{FF2B5EF4-FFF2-40B4-BE49-F238E27FC236}">
                <a16:creationId xmlns:a16="http://schemas.microsoft.com/office/drawing/2014/main" id="{D3FA4207-F097-78B6-8104-B71E4F2BE203}"/>
              </a:ext>
            </a:extLst>
          </p:cNvPr>
          <p:cNvGrpSpPr/>
          <p:nvPr/>
        </p:nvGrpSpPr>
        <p:grpSpPr>
          <a:xfrm>
            <a:off x="8373544" y="2869515"/>
            <a:ext cx="3818456" cy="1079069"/>
            <a:chOff x="8373544" y="2869515"/>
            <a:chExt cx="3818456" cy="1079069"/>
          </a:xfrm>
        </p:grpSpPr>
        <p:sp>
          <p:nvSpPr>
            <p:cNvPr id="145" name="TextBox 144">
              <a:extLst>
                <a:ext uri="{FF2B5EF4-FFF2-40B4-BE49-F238E27FC236}">
                  <a16:creationId xmlns:a16="http://schemas.microsoft.com/office/drawing/2014/main" id="{0C6A1C64-ACEF-65CB-B186-389946D2BCFF}"/>
                </a:ext>
              </a:extLst>
            </p:cNvPr>
            <p:cNvSpPr txBox="1"/>
            <p:nvPr/>
          </p:nvSpPr>
          <p:spPr>
            <a:xfrm>
              <a:off x="8373544" y="3425364"/>
              <a:ext cx="17549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Air Photos</a:t>
              </a:r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9AE006A0-8184-CD78-E532-998168C25FB1}"/>
                </a:ext>
              </a:extLst>
            </p:cNvPr>
            <p:cNvCxnSpPr>
              <a:cxnSpLocks/>
              <a:stCxn id="7" idx="2"/>
              <a:endCxn id="145" idx="0"/>
            </p:cNvCxnSpPr>
            <p:nvPr/>
          </p:nvCxnSpPr>
          <p:spPr>
            <a:xfrm flipH="1">
              <a:off x="9251037" y="2869515"/>
              <a:ext cx="2940963" cy="55584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6" name="perpetrators (physical)">
            <a:extLst>
              <a:ext uri="{FF2B5EF4-FFF2-40B4-BE49-F238E27FC236}">
                <a16:creationId xmlns:a16="http://schemas.microsoft.com/office/drawing/2014/main" id="{DCD883A4-FFCF-123D-75B1-F7AE8CC0F9E6}"/>
              </a:ext>
            </a:extLst>
          </p:cNvPr>
          <p:cNvGrpSpPr/>
          <p:nvPr/>
        </p:nvGrpSpPr>
        <p:grpSpPr>
          <a:xfrm>
            <a:off x="3651287" y="2930042"/>
            <a:ext cx="4751769" cy="2117353"/>
            <a:chOff x="3651287" y="2930042"/>
            <a:chExt cx="4751769" cy="2117353"/>
          </a:xfrm>
        </p:grpSpPr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24852B2B-C6B1-549C-CB9E-263E091D9A03}"/>
                </a:ext>
              </a:extLst>
            </p:cNvPr>
            <p:cNvSpPr txBox="1"/>
            <p:nvPr/>
          </p:nvSpPr>
          <p:spPr>
            <a:xfrm>
              <a:off x="5930320" y="4093288"/>
              <a:ext cx="247273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Perpetrator</a:t>
              </a:r>
              <a:br>
                <a:rPr lang="en-US" sz="2800" b="1" dirty="0"/>
              </a:br>
              <a:r>
                <a:rPr lang="en-US" sz="2800" b="1" dirty="0"/>
                <a:t>(traces)</a:t>
              </a:r>
            </a:p>
          </p:txBody>
        </p:sp>
        <p:cxnSp>
          <p:nvCxnSpPr>
            <p:cNvPr id="234" name="Straight Arrow Connector 233">
              <a:extLst>
                <a:ext uri="{FF2B5EF4-FFF2-40B4-BE49-F238E27FC236}">
                  <a16:creationId xmlns:a16="http://schemas.microsoft.com/office/drawing/2014/main" id="{AEA6BBA8-5908-98E5-0DFF-0DF9575DEF20}"/>
                </a:ext>
              </a:extLst>
            </p:cNvPr>
            <p:cNvCxnSpPr>
              <a:cxnSpLocks/>
              <a:stCxn id="6" idx="2"/>
              <a:endCxn id="152" idx="0"/>
            </p:cNvCxnSpPr>
            <p:nvPr/>
          </p:nvCxnSpPr>
          <p:spPr>
            <a:xfrm>
              <a:off x="3651287" y="2930042"/>
              <a:ext cx="3515401" cy="116324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4" name="weapons">
            <a:extLst>
              <a:ext uri="{FF2B5EF4-FFF2-40B4-BE49-F238E27FC236}">
                <a16:creationId xmlns:a16="http://schemas.microsoft.com/office/drawing/2014/main" id="{AFFFBEF2-C02E-91FC-C2CD-97344E7A3254}"/>
              </a:ext>
            </a:extLst>
          </p:cNvPr>
          <p:cNvGrpSpPr/>
          <p:nvPr/>
        </p:nvGrpSpPr>
        <p:grpSpPr>
          <a:xfrm>
            <a:off x="3651287" y="2930042"/>
            <a:ext cx="2320240" cy="2125167"/>
            <a:chOff x="3651287" y="2930042"/>
            <a:chExt cx="2320240" cy="2125167"/>
          </a:xfrm>
        </p:grpSpPr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2B052018-E04E-BAAE-7ABB-8404C41A7298}"/>
                </a:ext>
              </a:extLst>
            </p:cNvPr>
            <p:cNvSpPr txBox="1"/>
            <p:nvPr/>
          </p:nvSpPr>
          <p:spPr>
            <a:xfrm>
              <a:off x="3944885" y="4101102"/>
              <a:ext cx="202664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Weapons</a:t>
              </a:r>
              <a:br>
                <a:rPr lang="en-US" sz="2800" b="1" dirty="0"/>
              </a:br>
              <a:r>
                <a:rPr lang="en-US" sz="2800" b="1" dirty="0"/>
                <a:t>(traces)</a:t>
              </a:r>
            </a:p>
          </p:txBody>
        </p:sp>
        <p:cxnSp>
          <p:nvCxnSpPr>
            <p:cNvPr id="240" name="Straight Arrow Connector 239">
              <a:extLst>
                <a:ext uri="{FF2B5EF4-FFF2-40B4-BE49-F238E27FC236}">
                  <a16:creationId xmlns:a16="http://schemas.microsoft.com/office/drawing/2014/main" id="{FFF15F79-07B1-216D-ABD4-4B943DA46B21}"/>
                </a:ext>
              </a:extLst>
            </p:cNvPr>
            <p:cNvCxnSpPr>
              <a:cxnSpLocks/>
              <a:stCxn id="6" idx="2"/>
              <a:endCxn id="154" idx="0"/>
            </p:cNvCxnSpPr>
            <p:nvPr/>
          </p:nvCxnSpPr>
          <p:spPr>
            <a:xfrm>
              <a:off x="3651287" y="2930042"/>
              <a:ext cx="1306919" cy="117106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5" name="forensic methods">
            <a:extLst>
              <a:ext uri="{FF2B5EF4-FFF2-40B4-BE49-F238E27FC236}">
                <a16:creationId xmlns:a16="http://schemas.microsoft.com/office/drawing/2014/main" id="{2695ECB1-F74F-0D45-2AB4-42D92CEED49F}"/>
              </a:ext>
            </a:extLst>
          </p:cNvPr>
          <p:cNvGrpSpPr/>
          <p:nvPr/>
        </p:nvGrpSpPr>
        <p:grpSpPr>
          <a:xfrm>
            <a:off x="1977950" y="2918078"/>
            <a:ext cx="1963422" cy="2119651"/>
            <a:chOff x="1977950" y="2918078"/>
            <a:chExt cx="1963422" cy="2119651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C3E5372-7064-02D2-EACA-A707B0511886}"/>
                </a:ext>
              </a:extLst>
            </p:cNvPr>
            <p:cNvSpPr txBox="1"/>
            <p:nvPr/>
          </p:nvSpPr>
          <p:spPr>
            <a:xfrm>
              <a:off x="1977950" y="4083622"/>
              <a:ext cx="196342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Forensic Methods</a:t>
              </a:r>
            </a:p>
          </p:txBody>
        </p:sp>
        <p:cxnSp>
          <p:nvCxnSpPr>
            <p:cNvPr id="296" name="Straight Arrow Connector 295">
              <a:extLst>
                <a:ext uri="{FF2B5EF4-FFF2-40B4-BE49-F238E27FC236}">
                  <a16:creationId xmlns:a16="http://schemas.microsoft.com/office/drawing/2014/main" id="{678E6C10-DC6A-58D6-6B98-A949E4C7E70D}"/>
                </a:ext>
              </a:extLst>
            </p:cNvPr>
            <p:cNvCxnSpPr>
              <a:cxnSpLocks/>
              <a:endCxn id="4" idx="0"/>
            </p:cNvCxnSpPr>
            <p:nvPr/>
          </p:nvCxnSpPr>
          <p:spPr>
            <a:xfrm flipH="1">
              <a:off x="2959661" y="2918078"/>
              <a:ext cx="726446" cy="116554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1" name="Polish undeground">
            <a:extLst>
              <a:ext uri="{FF2B5EF4-FFF2-40B4-BE49-F238E27FC236}">
                <a16:creationId xmlns:a16="http://schemas.microsoft.com/office/drawing/2014/main" id="{4A2EB1E7-891B-B0FE-29D6-DE7BB525E62A}"/>
              </a:ext>
            </a:extLst>
          </p:cNvPr>
          <p:cNvGrpSpPr/>
          <p:nvPr/>
        </p:nvGrpSpPr>
        <p:grpSpPr>
          <a:xfrm>
            <a:off x="8679471" y="2869515"/>
            <a:ext cx="3512529" cy="3643064"/>
            <a:chOff x="8679471" y="2869515"/>
            <a:chExt cx="3512529" cy="3643064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C2B54E91-B171-BF2E-98B9-CF2C05E7710C}"/>
                </a:ext>
              </a:extLst>
            </p:cNvPr>
            <p:cNvCxnSpPr>
              <a:cxnSpLocks/>
              <a:stCxn id="7" idx="2"/>
              <a:endCxn id="765" idx="3"/>
            </p:cNvCxnSpPr>
            <p:nvPr/>
          </p:nvCxnSpPr>
          <p:spPr>
            <a:xfrm flipH="1">
              <a:off x="10876330" y="2869515"/>
              <a:ext cx="1315670" cy="295056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5" name="TextBox 764">
              <a:extLst>
                <a:ext uri="{FF2B5EF4-FFF2-40B4-BE49-F238E27FC236}">
                  <a16:creationId xmlns:a16="http://schemas.microsoft.com/office/drawing/2014/main" id="{49D1F289-4998-32FA-882D-BF5AE1D0B255}"/>
                </a:ext>
              </a:extLst>
            </p:cNvPr>
            <p:cNvSpPr txBox="1"/>
            <p:nvPr/>
          </p:nvSpPr>
          <p:spPr>
            <a:xfrm>
              <a:off x="8679471" y="5127584"/>
              <a:ext cx="219685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Polish Underground Reports</a:t>
              </a:r>
            </a:p>
          </p:txBody>
        </p:sp>
      </p:grpSp>
      <p:grpSp>
        <p:nvGrpSpPr>
          <p:cNvPr id="1029" name="EG reports">
            <a:extLst>
              <a:ext uri="{FF2B5EF4-FFF2-40B4-BE49-F238E27FC236}">
                <a16:creationId xmlns:a16="http://schemas.microsoft.com/office/drawing/2014/main" id="{2AD7A5B1-7C50-06A9-7C0A-89F411D0BCE9}"/>
              </a:ext>
            </a:extLst>
          </p:cNvPr>
          <p:cNvGrpSpPr/>
          <p:nvPr/>
        </p:nvGrpSpPr>
        <p:grpSpPr>
          <a:xfrm>
            <a:off x="12192000" y="2869515"/>
            <a:ext cx="3410675" cy="2325552"/>
            <a:chOff x="12192000" y="2869515"/>
            <a:chExt cx="3410675" cy="2325552"/>
          </a:xfrm>
        </p:grpSpPr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59CA8A75-71EA-431B-CF8F-5E3400F199D6}"/>
                </a:ext>
              </a:extLst>
            </p:cNvPr>
            <p:cNvCxnSpPr>
              <a:cxnSpLocks/>
              <a:stCxn id="7" idx="2"/>
              <a:endCxn id="767" idx="1"/>
            </p:cNvCxnSpPr>
            <p:nvPr/>
          </p:nvCxnSpPr>
          <p:spPr>
            <a:xfrm>
              <a:off x="12192000" y="2869515"/>
              <a:ext cx="859621" cy="184849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7" name="TextBox 766">
              <a:extLst>
                <a:ext uri="{FF2B5EF4-FFF2-40B4-BE49-F238E27FC236}">
                  <a16:creationId xmlns:a16="http://schemas.microsoft.com/office/drawing/2014/main" id="{0D55B2EC-31AC-D4BA-2FB3-651FA5CBA1D0}"/>
                </a:ext>
              </a:extLst>
            </p:cNvPr>
            <p:cNvSpPr txBox="1"/>
            <p:nvPr/>
          </p:nvSpPr>
          <p:spPr>
            <a:xfrm>
              <a:off x="13051621" y="4240960"/>
              <a:ext cx="255105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Einsatzgruppen Reports</a:t>
              </a:r>
            </a:p>
          </p:txBody>
        </p:sp>
      </p:grpSp>
      <p:grpSp>
        <p:nvGrpSpPr>
          <p:cNvPr id="1022" name="camp documentation">
            <a:extLst>
              <a:ext uri="{FF2B5EF4-FFF2-40B4-BE49-F238E27FC236}">
                <a16:creationId xmlns:a16="http://schemas.microsoft.com/office/drawing/2014/main" id="{7E3AB07A-56B7-FF6A-DB2E-E67D9DD8475A}"/>
              </a:ext>
            </a:extLst>
          </p:cNvPr>
          <p:cNvGrpSpPr/>
          <p:nvPr/>
        </p:nvGrpSpPr>
        <p:grpSpPr>
          <a:xfrm>
            <a:off x="10324329" y="2869515"/>
            <a:ext cx="2664847" cy="3965742"/>
            <a:chOff x="10324329" y="2869515"/>
            <a:chExt cx="2664847" cy="3965742"/>
          </a:xfrm>
        </p:grpSpPr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B757778F-7659-1EF7-639B-6095C9AE88C9}"/>
                </a:ext>
              </a:extLst>
            </p:cNvPr>
            <p:cNvCxnSpPr>
              <a:cxnSpLocks/>
              <a:stCxn id="7" idx="2"/>
              <a:endCxn id="768" idx="0"/>
            </p:cNvCxnSpPr>
            <p:nvPr/>
          </p:nvCxnSpPr>
          <p:spPr>
            <a:xfrm flipH="1">
              <a:off x="11656753" y="2869515"/>
              <a:ext cx="535247" cy="301163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8" name="TextBox 767">
              <a:extLst>
                <a:ext uri="{FF2B5EF4-FFF2-40B4-BE49-F238E27FC236}">
                  <a16:creationId xmlns:a16="http://schemas.microsoft.com/office/drawing/2014/main" id="{380DF65A-3055-0E3B-2431-BACE50799C77}"/>
                </a:ext>
              </a:extLst>
            </p:cNvPr>
            <p:cNvSpPr txBox="1"/>
            <p:nvPr/>
          </p:nvSpPr>
          <p:spPr>
            <a:xfrm>
              <a:off x="10324329" y="5881150"/>
              <a:ext cx="266484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/>
                <a:t>Camp Documentation</a:t>
              </a:r>
            </a:p>
          </p:txBody>
        </p:sp>
      </p:grpSp>
      <p:grpSp>
        <p:nvGrpSpPr>
          <p:cNvPr id="530" name="open air">
            <a:extLst>
              <a:ext uri="{FF2B5EF4-FFF2-40B4-BE49-F238E27FC236}">
                <a16:creationId xmlns:a16="http://schemas.microsoft.com/office/drawing/2014/main" id="{10784002-15D7-1F7E-9822-5E4B8F910D0C}"/>
              </a:ext>
            </a:extLst>
          </p:cNvPr>
          <p:cNvGrpSpPr/>
          <p:nvPr/>
        </p:nvGrpSpPr>
        <p:grpSpPr>
          <a:xfrm>
            <a:off x="4958206" y="5055209"/>
            <a:ext cx="3455673" cy="3647402"/>
            <a:chOff x="10672706" y="8493877"/>
            <a:chExt cx="3455673" cy="3647402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49829AF-29AF-3005-6FB1-60A001A649B0}"/>
                </a:ext>
              </a:extLst>
            </p:cNvPr>
            <p:cNvSpPr txBox="1"/>
            <p:nvPr/>
          </p:nvSpPr>
          <p:spPr>
            <a:xfrm>
              <a:off x="12289731" y="11402615"/>
              <a:ext cx="1838648" cy="73866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Open-Air Incinerations</a:t>
              </a:r>
            </a:p>
          </p:txBody>
        </p:sp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65E38E70-44A0-7287-988C-05D636D987E4}"/>
                </a:ext>
              </a:extLst>
            </p:cNvPr>
            <p:cNvCxnSpPr>
              <a:cxnSpLocks/>
              <a:stCxn id="154" idx="2"/>
              <a:endCxn id="54" idx="1"/>
            </p:cNvCxnSpPr>
            <p:nvPr/>
          </p:nvCxnSpPr>
          <p:spPr>
            <a:xfrm>
              <a:off x="10672706" y="8493877"/>
              <a:ext cx="1617025" cy="327807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2" name="producer gas">
            <a:extLst>
              <a:ext uri="{FF2B5EF4-FFF2-40B4-BE49-F238E27FC236}">
                <a16:creationId xmlns:a16="http://schemas.microsoft.com/office/drawing/2014/main" id="{A3744AA5-BD22-C3F5-3FCD-6ACD40858EEA}"/>
              </a:ext>
            </a:extLst>
          </p:cNvPr>
          <p:cNvGrpSpPr/>
          <p:nvPr/>
        </p:nvGrpSpPr>
        <p:grpSpPr>
          <a:xfrm>
            <a:off x="4958206" y="5055209"/>
            <a:ext cx="3591822" cy="2784794"/>
            <a:chOff x="6066402" y="7209546"/>
            <a:chExt cx="3591822" cy="2784794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148AE4E-5F87-ED13-868D-66E17FF8B2C8}"/>
                </a:ext>
              </a:extLst>
            </p:cNvPr>
            <p:cNvSpPr txBox="1"/>
            <p:nvPr/>
          </p:nvSpPr>
          <p:spPr>
            <a:xfrm>
              <a:off x="7807779" y="9625008"/>
              <a:ext cx="1850445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Producer Gas</a:t>
              </a:r>
            </a:p>
          </p:txBody>
        </p: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BB09CE70-3582-E43B-F142-ACA2E98D34EF}"/>
                </a:ext>
              </a:extLst>
            </p:cNvPr>
            <p:cNvCxnSpPr>
              <a:cxnSpLocks/>
              <a:stCxn id="154" idx="2"/>
              <a:endCxn id="51" idx="1"/>
            </p:cNvCxnSpPr>
            <p:nvPr/>
          </p:nvCxnSpPr>
          <p:spPr>
            <a:xfrm>
              <a:off x="6066402" y="7209546"/>
              <a:ext cx="1741377" cy="260012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8" name="Crematoria">
            <a:extLst>
              <a:ext uri="{FF2B5EF4-FFF2-40B4-BE49-F238E27FC236}">
                <a16:creationId xmlns:a16="http://schemas.microsoft.com/office/drawing/2014/main" id="{339C7F13-8729-598A-C653-24D768EC1814}"/>
              </a:ext>
            </a:extLst>
          </p:cNvPr>
          <p:cNvGrpSpPr/>
          <p:nvPr/>
        </p:nvGrpSpPr>
        <p:grpSpPr>
          <a:xfrm>
            <a:off x="2055727" y="5055209"/>
            <a:ext cx="2902479" cy="2157081"/>
            <a:chOff x="7770227" y="8493877"/>
            <a:chExt cx="2902479" cy="2157081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3F1E699-DE46-F088-0269-81D01C303168}"/>
                </a:ext>
              </a:extLst>
            </p:cNvPr>
            <p:cNvSpPr txBox="1"/>
            <p:nvPr/>
          </p:nvSpPr>
          <p:spPr>
            <a:xfrm>
              <a:off x="7770227" y="10281626"/>
              <a:ext cx="1550077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Crematoria</a:t>
              </a:r>
            </a:p>
          </p:txBody>
        </p: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D9604FE1-C346-4821-01F3-C8714591013C}"/>
                </a:ext>
              </a:extLst>
            </p:cNvPr>
            <p:cNvCxnSpPr>
              <a:cxnSpLocks/>
              <a:stCxn id="154" idx="2"/>
              <a:endCxn id="45" idx="3"/>
            </p:cNvCxnSpPr>
            <p:nvPr/>
          </p:nvCxnSpPr>
          <p:spPr>
            <a:xfrm flipH="1">
              <a:off x="9320304" y="8493877"/>
              <a:ext cx="1352402" cy="197241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7" name="Zykln B">
            <a:extLst>
              <a:ext uri="{FF2B5EF4-FFF2-40B4-BE49-F238E27FC236}">
                <a16:creationId xmlns:a16="http://schemas.microsoft.com/office/drawing/2014/main" id="{B97E2DBD-9645-EED5-4BD6-2209C02F309C}"/>
              </a:ext>
            </a:extLst>
          </p:cNvPr>
          <p:cNvGrpSpPr/>
          <p:nvPr/>
        </p:nvGrpSpPr>
        <p:grpSpPr>
          <a:xfrm>
            <a:off x="4958206" y="5055209"/>
            <a:ext cx="3212443" cy="1694471"/>
            <a:chOff x="10153854" y="8168277"/>
            <a:chExt cx="3212443" cy="169447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A590C71-6306-2F8C-220D-93E7F633769D}"/>
                </a:ext>
              </a:extLst>
            </p:cNvPr>
            <p:cNvSpPr txBox="1"/>
            <p:nvPr/>
          </p:nvSpPr>
          <p:spPr>
            <a:xfrm>
              <a:off x="12208088" y="9493416"/>
              <a:ext cx="115820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Zyklon B</a:t>
              </a:r>
            </a:p>
          </p:txBody>
        </p:sp>
        <p:cxnSp>
          <p:nvCxnSpPr>
            <p:cNvPr id="74" name="Straight Arrow Connector 73">
              <a:extLst>
                <a:ext uri="{FF2B5EF4-FFF2-40B4-BE49-F238E27FC236}">
                  <a16:creationId xmlns:a16="http://schemas.microsoft.com/office/drawing/2014/main" id="{50A3E417-3A2A-7BE3-1AED-C84F0D60CFF2}"/>
                </a:ext>
              </a:extLst>
            </p:cNvPr>
            <p:cNvCxnSpPr>
              <a:cxnSpLocks/>
              <a:stCxn id="154" idx="2"/>
              <a:endCxn id="52" idx="1"/>
            </p:cNvCxnSpPr>
            <p:nvPr/>
          </p:nvCxnSpPr>
          <p:spPr>
            <a:xfrm>
              <a:off x="10153854" y="8168277"/>
              <a:ext cx="2054234" cy="150980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4" name="morgues">
            <a:extLst>
              <a:ext uri="{FF2B5EF4-FFF2-40B4-BE49-F238E27FC236}">
                <a16:creationId xmlns:a16="http://schemas.microsoft.com/office/drawing/2014/main" id="{821B248C-D627-85DB-75F9-55671C7737C0}"/>
              </a:ext>
            </a:extLst>
          </p:cNvPr>
          <p:cNvGrpSpPr/>
          <p:nvPr/>
        </p:nvGrpSpPr>
        <p:grpSpPr>
          <a:xfrm>
            <a:off x="4958206" y="5055209"/>
            <a:ext cx="2745866" cy="4144014"/>
            <a:chOff x="10672706" y="8493877"/>
            <a:chExt cx="2745866" cy="4144014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C0218A4-6DAE-CDCD-94DA-99AB41471B4F}"/>
                </a:ext>
              </a:extLst>
            </p:cNvPr>
            <p:cNvSpPr txBox="1"/>
            <p:nvPr/>
          </p:nvSpPr>
          <p:spPr>
            <a:xfrm>
              <a:off x="12089700" y="12325818"/>
              <a:ext cx="1328872" cy="312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Morgues</a:t>
              </a:r>
            </a:p>
          </p:txBody>
        </p: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1A554FF3-0107-D57F-8834-35467E18F4A0}"/>
                </a:ext>
              </a:extLst>
            </p:cNvPr>
            <p:cNvCxnSpPr>
              <a:cxnSpLocks/>
              <a:stCxn id="154" idx="2"/>
              <a:endCxn id="44" idx="1"/>
            </p:cNvCxnSpPr>
            <p:nvPr/>
          </p:nvCxnSpPr>
          <p:spPr>
            <a:xfrm>
              <a:off x="10672706" y="8493877"/>
              <a:ext cx="1416994" cy="398797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3" name="Ventilation">
            <a:extLst>
              <a:ext uri="{FF2B5EF4-FFF2-40B4-BE49-F238E27FC236}">
                <a16:creationId xmlns:a16="http://schemas.microsoft.com/office/drawing/2014/main" id="{586D4CC6-BFBF-68B1-0FCC-F0FA34D10732}"/>
              </a:ext>
            </a:extLst>
          </p:cNvPr>
          <p:cNvGrpSpPr/>
          <p:nvPr/>
        </p:nvGrpSpPr>
        <p:grpSpPr>
          <a:xfrm>
            <a:off x="4958206" y="5055209"/>
            <a:ext cx="3343268" cy="2232296"/>
            <a:chOff x="10810692" y="8112701"/>
            <a:chExt cx="3343268" cy="2232296"/>
          </a:xfrm>
        </p:grpSpPr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0EFD3FF5-D1DF-DFC4-B77D-D06B9B8D2562}"/>
                </a:ext>
              </a:extLst>
            </p:cNvPr>
            <p:cNvSpPr txBox="1"/>
            <p:nvPr/>
          </p:nvSpPr>
          <p:spPr>
            <a:xfrm>
              <a:off x="12752527" y="9975665"/>
              <a:ext cx="1401433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Ventilation</a:t>
              </a:r>
            </a:p>
          </p:txBody>
        </p:sp>
        <p:cxnSp>
          <p:nvCxnSpPr>
            <p:cNvPr id="109" name="Straight Arrow Connector 108">
              <a:extLst>
                <a:ext uri="{FF2B5EF4-FFF2-40B4-BE49-F238E27FC236}">
                  <a16:creationId xmlns:a16="http://schemas.microsoft.com/office/drawing/2014/main" id="{2C6494EF-09AA-E8F4-61BC-D3276F58A0C8}"/>
                </a:ext>
              </a:extLst>
            </p:cNvPr>
            <p:cNvCxnSpPr>
              <a:cxnSpLocks/>
              <a:stCxn id="154" idx="2"/>
              <a:endCxn id="102" idx="1"/>
            </p:cNvCxnSpPr>
            <p:nvPr/>
          </p:nvCxnSpPr>
          <p:spPr>
            <a:xfrm>
              <a:off x="10810692" y="8112701"/>
              <a:ext cx="1941835" cy="204763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6" name="HCN">
            <a:extLst>
              <a:ext uri="{FF2B5EF4-FFF2-40B4-BE49-F238E27FC236}">
                <a16:creationId xmlns:a16="http://schemas.microsoft.com/office/drawing/2014/main" id="{FB38AE49-7814-8763-94B1-2F5F5F6A4730}"/>
              </a:ext>
            </a:extLst>
          </p:cNvPr>
          <p:cNvGrpSpPr/>
          <p:nvPr/>
        </p:nvGrpSpPr>
        <p:grpSpPr>
          <a:xfrm>
            <a:off x="4958206" y="5055209"/>
            <a:ext cx="1921720" cy="5806625"/>
            <a:chOff x="10672706" y="8493877"/>
            <a:chExt cx="1921720" cy="5806625"/>
          </a:xfrm>
        </p:grpSpPr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EF1EAACA-9809-C305-6222-A40222649DD2}"/>
                </a:ext>
              </a:extLst>
            </p:cNvPr>
            <p:cNvSpPr txBox="1"/>
            <p:nvPr/>
          </p:nvSpPr>
          <p:spPr>
            <a:xfrm>
              <a:off x="11213668" y="13680652"/>
              <a:ext cx="1380758" cy="6198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Hydrogen Cyanide</a:t>
              </a:r>
            </a:p>
          </p:txBody>
        </p:sp>
        <p:cxnSp>
          <p:nvCxnSpPr>
            <p:cNvPr id="111" name="Straight Arrow Connector 110">
              <a:extLst>
                <a:ext uri="{FF2B5EF4-FFF2-40B4-BE49-F238E27FC236}">
                  <a16:creationId xmlns:a16="http://schemas.microsoft.com/office/drawing/2014/main" id="{4DAE3A23-1A4F-61BC-89E5-C4855280384C}"/>
                </a:ext>
              </a:extLst>
            </p:cNvPr>
            <p:cNvCxnSpPr>
              <a:cxnSpLocks/>
              <a:stCxn id="154" idx="2"/>
              <a:endCxn id="103" idx="1"/>
            </p:cNvCxnSpPr>
            <p:nvPr/>
          </p:nvCxnSpPr>
          <p:spPr>
            <a:xfrm>
              <a:off x="10672706" y="8493877"/>
              <a:ext cx="540962" cy="549670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7" name="gas chambers">
            <a:extLst>
              <a:ext uri="{FF2B5EF4-FFF2-40B4-BE49-F238E27FC236}">
                <a16:creationId xmlns:a16="http://schemas.microsoft.com/office/drawing/2014/main" id="{5182C99E-65AB-4C65-F20C-5E76F83B71BB}"/>
              </a:ext>
            </a:extLst>
          </p:cNvPr>
          <p:cNvGrpSpPr/>
          <p:nvPr/>
        </p:nvGrpSpPr>
        <p:grpSpPr>
          <a:xfrm>
            <a:off x="3819767" y="5055209"/>
            <a:ext cx="1871649" cy="6073695"/>
            <a:chOff x="9534267" y="8493877"/>
            <a:chExt cx="1871649" cy="6073695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944F9417-66F0-B51B-4496-4B1A87DAB5C2}"/>
                </a:ext>
              </a:extLst>
            </p:cNvPr>
            <p:cNvSpPr txBox="1"/>
            <p:nvPr/>
          </p:nvSpPr>
          <p:spPr>
            <a:xfrm>
              <a:off x="9534267" y="13947722"/>
              <a:ext cx="1871649" cy="6198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Homicidal</a:t>
              </a:r>
            </a:p>
            <a:p>
              <a:pPr algn="ctr">
                <a:lnSpc>
                  <a:spcPts val="2400"/>
                </a:lnSpc>
              </a:pPr>
              <a:r>
                <a:rPr lang="en-US" sz="2400" dirty="0"/>
                <a:t>Gas Chambers</a:t>
              </a:r>
            </a:p>
          </p:txBody>
        </p: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8098A60A-D858-018B-7669-23883363FB94}"/>
                </a:ext>
              </a:extLst>
            </p:cNvPr>
            <p:cNvCxnSpPr>
              <a:cxnSpLocks/>
              <a:stCxn id="154" idx="2"/>
              <a:endCxn id="73" idx="0"/>
            </p:cNvCxnSpPr>
            <p:nvPr/>
          </p:nvCxnSpPr>
          <p:spPr>
            <a:xfrm flipH="1">
              <a:off x="10470092" y="8493877"/>
              <a:ext cx="202614" cy="5453845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8" name="Diesel">
            <a:extLst>
              <a:ext uri="{FF2B5EF4-FFF2-40B4-BE49-F238E27FC236}">
                <a16:creationId xmlns:a16="http://schemas.microsoft.com/office/drawing/2014/main" id="{012FC1A1-4270-E904-35DC-8AAF98FE1CF9}"/>
              </a:ext>
            </a:extLst>
          </p:cNvPr>
          <p:cNvGrpSpPr/>
          <p:nvPr/>
        </p:nvGrpSpPr>
        <p:grpSpPr>
          <a:xfrm>
            <a:off x="2266928" y="5055209"/>
            <a:ext cx="2691278" cy="2882597"/>
            <a:chOff x="7981428" y="8493877"/>
            <a:chExt cx="2691278" cy="2882597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3E9B199A-27F2-F464-67BC-A0267A2290C7}"/>
                </a:ext>
              </a:extLst>
            </p:cNvPr>
            <p:cNvSpPr txBox="1"/>
            <p:nvPr/>
          </p:nvSpPr>
          <p:spPr>
            <a:xfrm>
              <a:off x="7981428" y="10756624"/>
              <a:ext cx="1273358" cy="6198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Diesel</a:t>
              </a:r>
            </a:p>
            <a:p>
              <a:pPr algn="ctr">
                <a:lnSpc>
                  <a:spcPts val="2400"/>
                </a:lnSpc>
              </a:pPr>
              <a:r>
                <a:rPr lang="en-US" sz="2400" dirty="0"/>
                <a:t>Exhaust</a:t>
              </a:r>
            </a:p>
          </p:txBody>
        </p:sp>
        <p:cxnSp>
          <p:nvCxnSpPr>
            <p:cNvPr id="104" name="Straight Arrow Connector 103">
              <a:extLst>
                <a:ext uri="{FF2B5EF4-FFF2-40B4-BE49-F238E27FC236}">
                  <a16:creationId xmlns:a16="http://schemas.microsoft.com/office/drawing/2014/main" id="{0C0D506E-3A66-E1DA-65F1-AFC51EE2ECF3}"/>
                </a:ext>
              </a:extLst>
            </p:cNvPr>
            <p:cNvCxnSpPr>
              <a:cxnSpLocks/>
              <a:stCxn id="154" idx="2"/>
              <a:endCxn id="71" idx="3"/>
            </p:cNvCxnSpPr>
            <p:nvPr/>
          </p:nvCxnSpPr>
          <p:spPr>
            <a:xfrm flipH="1">
              <a:off x="9254786" y="8493877"/>
              <a:ext cx="1417920" cy="257267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9" name="CO">
            <a:extLst>
              <a:ext uri="{FF2B5EF4-FFF2-40B4-BE49-F238E27FC236}">
                <a16:creationId xmlns:a16="http://schemas.microsoft.com/office/drawing/2014/main" id="{5A1EEDD9-6BB6-D0E2-8D44-CC8EADCE3C97}"/>
              </a:ext>
            </a:extLst>
          </p:cNvPr>
          <p:cNvGrpSpPr/>
          <p:nvPr/>
        </p:nvGrpSpPr>
        <p:grpSpPr>
          <a:xfrm>
            <a:off x="2390479" y="5055209"/>
            <a:ext cx="2567727" cy="932059"/>
            <a:chOff x="8104979" y="8493877"/>
            <a:chExt cx="2567727" cy="932059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E05B4B67-471D-1671-3CB8-27AA595350DC}"/>
                </a:ext>
              </a:extLst>
            </p:cNvPr>
            <p:cNvSpPr txBox="1"/>
            <p:nvPr/>
          </p:nvSpPr>
          <p:spPr>
            <a:xfrm>
              <a:off x="8104979" y="8806086"/>
              <a:ext cx="1401434" cy="6198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Carbon</a:t>
              </a:r>
            </a:p>
            <a:p>
              <a:pPr algn="ctr">
                <a:lnSpc>
                  <a:spcPts val="2400"/>
                </a:lnSpc>
              </a:pPr>
              <a:r>
                <a:rPr lang="en-US" sz="2400" dirty="0"/>
                <a:t>Monoxide</a:t>
              </a:r>
            </a:p>
          </p:txBody>
        </p:sp>
        <p:cxnSp>
          <p:nvCxnSpPr>
            <p:cNvPr id="106" name="Straight Arrow Connector 105">
              <a:extLst>
                <a:ext uri="{FF2B5EF4-FFF2-40B4-BE49-F238E27FC236}">
                  <a16:creationId xmlns:a16="http://schemas.microsoft.com/office/drawing/2014/main" id="{87B50A7B-FE51-5FA5-8205-B09617499DF8}"/>
                </a:ext>
              </a:extLst>
            </p:cNvPr>
            <p:cNvCxnSpPr>
              <a:cxnSpLocks/>
              <a:stCxn id="154" idx="2"/>
              <a:endCxn id="82" idx="3"/>
            </p:cNvCxnSpPr>
            <p:nvPr/>
          </p:nvCxnSpPr>
          <p:spPr>
            <a:xfrm flipH="1">
              <a:off x="9506413" y="8493877"/>
              <a:ext cx="1166293" cy="62213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2" name="Gas Vans (weapons)">
            <a:extLst>
              <a:ext uri="{FF2B5EF4-FFF2-40B4-BE49-F238E27FC236}">
                <a16:creationId xmlns:a16="http://schemas.microsoft.com/office/drawing/2014/main" id="{2C7F248D-FDC2-681B-E341-89D8495B9714}"/>
              </a:ext>
            </a:extLst>
          </p:cNvPr>
          <p:cNvGrpSpPr/>
          <p:nvPr/>
        </p:nvGrpSpPr>
        <p:grpSpPr>
          <a:xfrm>
            <a:off x="2541144" y="5055209"/>
            <a:ext cx="2417062" cy="3884102"/>
            <a:chOff x="8255644" y="8493877"/>
            <a:chExt cx="2417062" cy="3884102"/>
          </a:xfrm>
        </p:grpSpPr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A7371E3D-4496-B454-F2E5-DA33F464B6A6}"/>
                </a:ext>
              </a:extLst>
            </p:cNvPr>
            <p:cNvSpPr txBox="1"/>
            <p:nvPr/>
          </p:nvSpPr>
          <p:spPr>
            <a:xfrm>
              <a:off x="8255644" y="12065906"/>
              <a:ext cx="1121325" cy="312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Gas Vans</a:t>
              </a:r>
            </a:p>
          </p:txBody>
        </p:sp>
        <p:cxnSp>
          <p:nvCxnSpPr>
            <p:cNvPr id="118" name="Straight Arrow Connector 117">
              <a:extLst>
                <a:ext uri="{FF2B5EF4-FFF2-40B4-BE49-F238E27FC236}">
                  <a16:creationId xmlns:a16="http://schemas.microsoft.com/office/drawing/2014/main" id="{11408C50-A6F7-71EE-9385-F4103818812C}"/>
                </a:ext>
              </a:extLst>
            </p:cNvPr>
            <p:cNvCxnSpPr>
              <a:cxnSpLocks/>
              <a:stCxn id="154" idx="2"/>
              <a:endCxn id="110" idx="3"/>
            </p:cNvCxnSpPr>
            <p:nvPr/>
          </p:nvCxnSpPr>
          <p:spPr>
            <a:xfrm flipH="1">
              <a:off x="9376969" y="8493877"/>
              <a:ext cx="1295737" cy="372806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8" name="Zyklon-B Intro">
            <a:extLst>
              <a:ext uri="{FF2B5EF4-FFF2-40B4-BE49-F238E27FC236}">
                <a16:creationId xmlns:a16="http://schemas.microsoft.com/office/drawing/2014/main" id="{85B3EE35-F693-2CB7-B366-18DA2D2659A0}"/>
              </a:ext>
            </a:extLst>
          </p:cNvPr>
          <p:cNvGrpSpPr/>
          <p:nvPr/>
        </p:nvGrpSpPr>
        <p:grpSpPr>
          <a:xfrm>
            <a:off x="4958206" y="5055209"/>
            <a:ext cx="3481245" cy="1195961"/>
            <a:chOff x="4958206" y="5055209"/>
            <a:chExt cx="3481245" cy="1195961"/>
          </a:xfrm>
        </p:grpSpPr>
        <p:sp>
          <p:nvSpPr>
            <p:cNvPr id="665" name="TextBox 664">
              <a:extLst>
                <a:ext uri="{FF2B5EF4-FFF2-40B4-BE49-F238E27FC236}">
                  <a16:creationId xmlns:a16="http://schemas.microsoft.com/office/drawing/2014/main" id="{B0824022-1937-083F-290F-BB38F9B1E575}"/>
                </a:ext>
              </a:extLst>
            </p:cNvPr>
            <p:cNvSpPr txBox="1"/>
            <p:nvPr/>
          </p:nvSpPr>
          <p:spPr>
            <a:xfrm>
              <a:off x="6729189" y="5323544"/>
              <a:ext cx="1710262" cy="9276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Zyklon-B Introduction Devices</a:t>
              </a:r>
            </a:p>
          </p:txBody>
        </p:sp>
        <p:cxnSp>
          <p:nvCxnSpPr>
            <p:cNvPr id="672" name="Straight Arrow Connector 671">
              <a:extLst>
                <a:ext uri="{FF2B5EF4-FFF2-40B4-BE49-F238E27FC236}">
                  <a16:creationId xmlns:a16="http://schemas.microsoft.com/office/drawing/2014/main" id="{2070545E-2ACE-9858-7201-FD498F3E6A37}"/>
                </a:ext>
              </a:extLst>
            </p:cNvPr>
            <p:cNvCxnSpPr>
              <a:cxnSpLocks/>
              <a:stCxn id="154" idx="2"/>
              <a:endCxn id="665" idx="1"/>
            </p:cNvCxnSpPr>
            <p:nvPr/>
          </p:nvCxnSpPr>
          <p:spPr>
            <a:xfrm>
              <a:off x="4958206" y="5055209"/>
              <a:ext cx="1770983" cy="73214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7" name="Explosives">
            <a:extLst>
              <a:ext uri="{FF2B5EF4-FFF2-40B4-BE49-F238E27FC236}">
                <a16:creationId xmlns:a16="http://schemas.microsoft.com/office/drawing/2014/main" id="{7741E09B-508B-DE61-0400-2CC2CDB27F4D}"/>
              </a:ext>
            </a:extLst>
          </p:cNvPr>
          <p:cNvGrpSpPr/>
          <p:nvPr/>
        </p:nvGrpSpPr>
        <p:grpSpPr>
          <a:xfrm>
            <a:off x="2200011" y="5055209"/>
            <a:ext cx="2758195" cy="3389875"/>
            <a:chOff x="2315290" y="5124596"/>
            <a:chExt cx="2758195" cy="3389875"/>
          </a:xfrm>
        </p:grpSpPr>
        <p:sp>
          <p:nvSpPr>
            <p:cNvPr id="663" name="TextBox 662">
              <a:extLst>
                <a:ext uri="{FF2B5EF4-FFF2-40B4-BE49-F238E27FC236}">
                  <a16:creationId xmlns:a16="http://schemas.microsoft.com/office/drawing/2014/main" id="{BA22C794-F862-6957-8AEE-5281812C7684}"/>
                </a:ext>
              </a:extLst>
            </p:cNvPr>
            <p:cNvSpPr txBox="1"/>
            <p:nvPr/>
          </p:nvSpPr>
          <p:spPr>
            <a:xfrm>
              <a:off x="2315290" y="8202398"/>
              <a:ext cx="1328872" cy="312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Explosives</a:t>
              </a:r>
            </a:p>
          </p:txBody>
        </p:sp>
        <p:cxnSp>
          <p:nvCxnSpPr>
            <p:cNvPr id="689" name="Straight Arrow Connector 688">
              <a:extLst>
                <a:ext uri="{FF2B5EF4-FFF2-40B4-BE49-F238E27FC236}">
                  <a16:creationId xmlns:a16="http://schemas.microsoft.com/office/drawing/2014/main" id="{D70F9074-AEB6-0806-4B29-4F9BE260457A}"/>
                </a:ext>
              </a:extLst>
            </p:cNvPr>
            <p:cNvCxnSpPr>
              <a:cxnSpLocks/>
              <a:stCxn id="154" idx="2"/>
              <a:endCxn id="663" idx="3"/>
            </p:cNvCxnSpPr>
            <p:nvPr/>
          </p:nvCxnSpPr>
          <p:spPr>
            <a:xfrm flipH="1">
              <a:off x="3644162" y="5124596"/>
              <a:ext cx="1429323" cy="323383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8" name="Cremation Propaganda">
            <a:extLst>
              <a:ext uri="{FF2B5EF4-FFF2-40B4-BE49-F238E27FC236}">
                <a16:creationId xmlns:a16="http://schemas.microsoft.com/office/drawing/2014/main" id="{16204216-1B53-1E15-6757-ED325E00EAD3}"/>
              </a:ext>
            </a:extLst>
          </p:cNvPr>
          <p:cNvGrpSpPr/>
          <p:nvPr/>
        </p:nvGrpSpPr>
        <p:grpSpPr>
          <a:xfrm>
            <a:off x="1992975" y="5055209"/>
            <a:ext cx="2965231" cy="1650278"/>
            <a:chOff x="1992975" y="5055209"/>
            <a:chExt cx="2965231" cy="1650278"/>
          </a:xfrm>
        </p:grpSpPr>
        <p:sp>
          <p:nvSpPr>
            <p:cNvPr id="664" name="TextBox 663">
              <a:extLst>
                <a:ext uri="{FF2B5EF4-FFF2-40B4-BE49-F238E27FC236}">
                  <a16:creationId xmlns:a16="http://schemas.microsoft.com/office/drawing/2014/main" id="{809F4985-034D-6E4D-A2AC-58D7DD6F6947}"/>
                </a:ext>
              </a:extLst>
            </p:cNvPr>
            <p:cNvSpPr txBox="1"/>
            <p:nvPr/>
          </p:nvSpPr>
          <p:spPr>
            <a:xfrm>
              <a:off x="1992975" y="6085637"/>
              <a:ext cx="1710262" cy="61985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Cremation Propaganda</a:t>
              </a:r>
            </a:p>
          </p:txBody>
        </p:sp>
        <p:cxnSp>
          <p:nvCxnSpPr>
            <p:cNvPr id="702" name="Straight Arrow Connector 701">
              <a:extLst>
                <a:ext uri="{FF2B5EF4-FFF2-40B4-BE49-F238E27FC236}">
                  <a16:creationId xmlns:a16="http://schemas.microsoft.com/office/drawing/2014/main" id="{5586D4EE-90FF-6F34-653D-E89031AAA63B}"/>
                </a:ext>
              </a:extLst>
            </p:cNvPr>
            <p:cNvCxnSpPr>
              <a:cxnSpLocks/>
              <a:stCxn id="154" idx="2"/>
              <a:endCxn id="664" idx="3"/>
            </p:cNvCxnSpPr>
            <p:nvPr/>
          </p:nvCxnSpPr>
          <p:spPr>
            <a:xfrm flipH="1">
              <a:off x="3703237" y="5055209"/>
              <a:ext cx="1254969" cy="1340353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7" name="Iron Blue">
            <a:extLst>
              <a:ext uri="{FF2B5EF4-FFF2-40B4-BE49-F238E27FC236}">
                <a16:creationId xmlns:a16="http://schemas.microsoft.com/office/drawing/2014/main" id="{FDDC7983-FF6E-4D9C-BBD5-9822F70B2FED}"/>
              </a:ext>
            </a:extLst>
          </p:cNvPr>
          <p:cNvGrpSpPr/>
          <p:nvPr/>
        </p:nvGrpSpPr>
        <p:grpSpPr>
          <a:xfrm>
            <a:off x="4958206" y="5055209"/>
            <a:ext cx="2334916" cy="5118597"/>
            <a:chOff x="4958206" y="5055209"/>
            <a:chExt cx="2334916" cy="5118597"/>
          </a:xfrm>
        </p:grpSpPr>
        <p:sp>
          <p:nvSpPr>
            <p:cNvPr id="810" name="TextBox 809">
              <a:extLst>
                <a:ext uri="{FF2B5EF4-FFF2-40B4-BE49-F238E27FC236}">
                  <a16:creationId xmlns:a16="http://schemas.microsoft.com/office/drawing/2014/main" id="{B8A67FB5-1F1F-DFE2-A83C-F327E570DA64}"/>
                </a:ext>
              </a:extLst>
            </p:cNvPr>
            <p:cNvSpPr txBox="1"/>
            <p:nvPr/>
          </p:nvSpPr>
          <p:spPr>
            <a:xfrm>
              <a:off x="5964250" y="9861733"/>
              <a:ext cx="1328872" cy="312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Iron Blue</a:t>
              </a:r>
            </a:p>
          </p:txBody>
        </p:sp>
        <p:cxnSp>
          <p:nvCxnSpPr>
            <p:cNvPr id="816" name="Straight Arrow Connector 815">
              <a:extLst>
                <a:ext uri="{FF2B5EF4-FFF2-40B4-BE49-F238E27FC236}">
                  <a16:creationId xmlns:a16="http://schemas.microsoft.com/office/drawing/2014/main" id="{F03EA7B3-747E-4BA8-0DD5-58246DF8F1A5}"/>
                </a:ext>
              </a:extLst>
            </p:cNvPr>
            <p:cNvCxnSpPr>
              <a:cxnSpLocks/>
              <a:stCxn id="154" idx="2"/>
              <a:endCxn id="810" idx="1"/>
            </p:cNvCxnSpPr>
            <p:nvPr/>
          </p:nvCxnSpPr>
          <p:spPr>
            <a:xfrm>
              <a:off x="4958206" y="5055209"/>
              <a:ext cx="1006044" cy="496256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2" name="Aktion 1005 (Bodies)">
            <a:extLst>
              <a:ext uri="{FF2B5EF4-FFF2-40B4-BE49-F238E27FC236}">
                <a16:creationId xmlns:a16="http://schemas.microsoft.com/office/drawing/2014/main" id="{757ED346-F214-D789-A268-085692059221}"/>
              </a:ext>
            </a:extLst>
          </p:cNvPr>
          <p:cNvSpPr txBox="1"/>
          <p:nvPr/>
        </p:nvSpPr>
        <p:spPr>
          <a:xfrm>
            <a:off x="179377" y="7613030"/>
            <a:ext cx="18611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i="1" dirty="0" err="1"/>
              <a:t>Aktion</a:t>
            </a:r>
            <a:r>
              <a:rPr lang="en-US" sz="2400" dirty="0"/>
              <a:t> 1005</a:t>
            </a:r>
          </a:p>
        </p:txBody>
      </p:sp>
      <p:sp>
        <p:nvSpPr>
          <p:cNvPr id="943" name="Larson">
            <a:extLst>
              <a:ext uri="{FF2B5EF4-FFF2-40B4-BE49-F238E27FC236}">
                <a16:creationId xmlns:a16="http://schemas.microsoft.com/office/drawing/2014/main" id="{82575054-CE1E-6A06-58BA-711BAF6DF6B6}"/>
              </a:ext>
            </a:extLst>
          </p:cNvPr>
          <p:cNvSpPr txBox="1"/>
          <p:nvPr/>
        </p:nvSpPr>
        <p:spPr>
          <a:xfrm>
            <a:off x="199347" y="8498252"/>
            <a:ext cx="1821236" cy="3670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Charles Larson</a:t>
            </a:r>
          </a:p>
        </p:txBody>
      </p:sp>
      <p:sp>
        <p:nvSpPr>
          <p:cNvPr id="946" name="Natzweiler">
            <a:extLst>
              <a:ext uri="{FF2B5EF4-FFF2-40B4-BE49-F238E27FC236}">
                <a16:creationId xmlns:a16="http://schemas.microsoft.com/office/drawing/2014/main" id="{F4263094-9402-1430-1616-2DE8E02310D8}"/>
              </a:ext>
            </a:extLst>
          </p:cNvPr>
          <p:cNvSpPr txBox="1"/>
          <p:nvPr/>
        </p:nvSpPr>
        <p:spPr>
          <a:xfrm>
            <a:off x="438716" y="8791060"/>
            <a:ext cx="1342498" cy="3621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Natzweiler</a:t>
            </a:r>
          </a:p>
        </p:txBody>
      </p:sp>
      <p:grpSp>
        <p:nvGrpSpPr>
          <p:cNvPr id="986" name="Camps, crime Complex">
            <a:extLst>
              <a:ext uri="{FF2B5EF4-FFF2-40B4-BE49-F238E27FC236}">
                <a16:creationId xmlns:a16="http://schemas.microsoft.com/office/drawing/2014/main" id="{2F121D02-9761-FF4D-1F5E-B80CD6827C12}"/>
              </a:ext>
            </a:extLst>
          </p:cNvPr>
          <p:cNvGrpSpPr/>
          <p:nvPr/>
        </p:nvGrpSpPr>
        <p:grpSpPr>
          <a:xfrm>
            <a:off x="15846705" y="4759849"/>
            <a:ext cx="2697757" cy="6549177"/>
            <a:chOff x="15760092" y="4528938"/>
            <a:chExt cx="2697757" cy="6549177"/>
          </a:xfrm>
        </p:grpSpPr>
        <p:sp>
          <p:nvSpPr>
            <p:cNvPr id="203" name="TextBox 202">
              <a:extLst>
                <a:ext uri="{FF2B5EF4-FFF2-40B4-BE49-F238E27FC236}">
                  <a16:creationId xmlns:a16="http://schemas.microsoft.com/office/drawing/2014/main" id="{9BD8BEED-B783-C981-5C8C-BD75FB993D8B}"/>
                </a:ext>
              </a:extLst>
            </p:cNvPr>
            <p:cNvSpPr txBox="1"/>
            <p:nvPr/>
          </p:nvSpPr>
          <p:spPr>
            <a:xfrm>
              <a:off x="16525750" y="9694985"/>
              <a:ext cx="1166440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Treblinka</a:t>
              </a: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090E84BA-A6E0-7288-7EEF-F1A0E2777994}"/>
                </a:ext>
              </a:extLst>
            </p:cNvPr>
            <p:cNvSpPr txBox="1"/>
            <p:nvPr/>
          </p:nvSpPr>
          <p:spPr>
            <a:xfrm>
              <a:off x="16525750" y="10501499"/>
              <a:ext cx="1166440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Sobibór</a:t>
              </a:r>
            </a:p>
          </p:txBody>
        </p:sp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D72CEEF7-45AB-AC0B-79E3-57B66AF9595B}"/>
                </a:ext>
              </a:extLst>
            </p:cNvPr>
            <p:cNvSpPr txBox="1"/>
            <p:nvPr/>
          </p:nvSpPr>
          <p:spPr>
            <a:xfrm>
              <a:off x="15946412" y="10232661"/>
              <a:ext cx="2325117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 err="1"/>
                <a:t>Semlin</a:t>
              </a:r>
              <a:r>
                <a:rPr lang="en-US" sz="2000" dirty="0"/>
                <a:t> (Serbia)</a:t>
              </a:r>
            </a:p>
          </p:txBody>
        </p:sp>
        <p:sp>
          <p:nvSpPr>
            <p:cNvPr id="629" name="TextBox 628">
              <a:extLst>
                <a:ext uri="{FF2B5EF4-FFF2-40B4-BE49-F238E27FC236}">
                  <a16:creationId xmlns:a16="http://schemas.microsoft.com/office/drawing/2014/main" id="{431AA8D8-201E-5BF6-E0A5-8FEFB53ACD96}"/>
                </a:ext>
              </a:extLst>
            </p:cNvPr>
            <p:cNvSpPr txBox="1"/>
            <p:nvPr/>
          </p:nvSpPr>
          <p:spPr>
            <a:xfrm>
              <a:off x="16113624" y="4763568"/>
              <a:ext cx="199069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i="1" dirty="0" err="1"/>
                <a:t>Aktion</a:t>
              </a:r>
              <a:r>
                <a:rPr lang="en-US" sz="2000" i="1" dirty="0"/>
                <a:t> </a:t>
              </a:r>
              <a:r>
                <a:rPr lang="en-US" sz="2000" dirty="0"/>
                <a:t>1005</a:t>
              </a:r>
            </a:p>
          </p:txBody>
        </p:sp>
        <p:sp>
          <p:nvSpPr>
            <p:cNvPr id="630" name="TextBox 629">
              <a:extLst>
                <a:ext uri="{FF2B5EF4-FFF2-40B4-BE49-F238E27FC236}">
                  <a16:creationId xmlns:a16="http://schemas.microsoft.com/office/drawing/2014/main" id="{F29EEE51-3DC2-95C0-701D-3967136EFF14}"/>
                </a:ext>
              </a:extLst>
            </p:cNvPr>
            <p:cNvSpPr txBox="1"/>
            <p:nvPr/>
          </p:nvSpPr>
          <p:spPr>
            <a:xfrm>
              <a:off x="16113624" y="5032406"/>
              <a:ext cx="199069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Auschwitz</a:t>
              </a:r>
            </a:p>
          </p:txBody>
        </p:sp>
        <p:sp>
          <p:nvSpPr>
            <p:cNvPr id="631" name="TextBox 630">
              <a:extLst>
                <a:ext uri="{FF2B5EF4-FFF2-40B4-BE49-F238E27FC236}">
                  <a16:creationId xmlns:a16="http://schemas.microsoft.com/office/drawing/2014/main" id="{AFEF50F4-986D-C652-F569-9DC8988AA367}"/>
                </a:ext>
              </a:extLst>
            </p:cNvPr>
            <p:cNvSpPr txBox="1"/>
            <p:nvPr/>
          </p:nvSpPr>
          <p:spPr>
            <a:xfrm>
              <a:off x="16113624" y="5301244"/>
              <a:ext cx="199069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Belzec</a:t>
              </a:r>
            </a:p>
          </p:txBody>
        </p:sp>
        <p:sp>
          <p:nvSpPr>
            <p:cNvPr id="632" name="TextBox 631">
              <a:extLst>
                <a:ext uri="{FF2B5EF4-FFF2-40B4-BE49-F238E27FC236}">
                  <a16:creationId xmlns:a16="http://schemas.microsoft.com/office/drawing/2014/main" id="{76C4314B-EA0D-90AE-CE58-6D544FCE97E5}"/>
                </a:ext>
              </a:extLst>
            </p:cNvPr>
            <p:cNvSpPr txBox="1"/>
            <p:nvPr/>
          </p:nvSpPr>
          <p:spPr>
            <a:xfrm>
              <a:off x="16113624" y="5570082"/>
              <a:ext cx="199069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Bergen-Belsen</a:t>
              </a:r>
            </a:p>
          </p:txBody>
        </p:sp>
        <p:sp>
          <p:nvSpPr>
            <p:cNvPr id="633" name="TextBox 632">
              <a:extLst>
                <a:ext uri="{FF2B5EF4-FFF2-40B4-BE49-F238E27FC236}">
                  <a16:creationId xmlns:a16="http://schemas.microsoft.com/office/drawing/2014/main" id="{080275F8-E948-40DA-9F92-8A2A8BA797C3}"/>
                </a:ext>
              </a:extLst>
            </p:cNvPr>
            <p:cNvSpPr txBox="1"/>
            <p:nvPr/>
          </p:nvSpPr>
          <p:spPr>
            <a:xfrm>
              <a:off x="16301393" y="5838920"/>
              <a:ext cx="161515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2400" b="1"/>
              </a:lvl1pPr>
            </a:lstStyle>
            <a:p>
              <a:r>
                <a:rPr lang="en-US" sz="2000" b="0" dirty="0"/>
                <a:t>Buchenwald</a:t>
              </a:r>
            </a:p>
          </p:txBody>
        </p:sp>
        <p:sp>
          <p:nvSpPr>
            <p:cNvPr id="634" name="TextBox 633">
              <a:extLst>
                <a:ext uri="{FF2B5EF4-FFF2-40B4-BE49-F238E27FC236}">
                  <a16:creationId xmlns:a16="http://schemas.microsoft.com/office/drawing/2014/main" id="{2AF3163E-539E-E3C3-0D4C-4347DCCB771B}"/>
                </a:ext>
              </a:extLst>
            </p:cNvPr>
            <p:cNvSpPr txBox="1"/>
            <p:nvPr/>
          </p:nvSpPr>
          <p:spPr>
            <a:xfrm>
              <a:off x="16525750" y="6107758"/>
              <a:ext cx="1166440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Chełmno</a:t>
              </a:r>
            </a:p>
          </p:txBody>
        </p:sp>
        <p:sp>
          <p:nvSpPr>
            <p:cNvPr id="635" name="TextBox 634">
              <a:extLst>
                <a:ext uri="{FF2B5EF4-FFF2-40B4-BE49-F238E27FC236}">
                  <a16:creationId xmlns:a16="http://schemas.microsoft.com/office/drawing/2014/main" id="{E49E9A03-31FE-F9CC-4009-15A2B7F1D34F}"/>
                </a:ext>
              </a:extLst>
            </p:cNvPr>
            <p:cNvSpPr txBox="1"/>
            <p:nvPr/>
          </p:nvSpPr>
          <p:spPr>
            <a:xfrm>
              <a:off x="16301393" y="6376596"/>
              <a:ext cx="161515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Dachau</a:t>
              </a:r>
            </a:p>
          </p:txBody>
        </p:sp>
        <p:sp>
          <p:nvSpPr>
            <p:cNvPr id="636" name="TextBox 635">
              <a:extLst>
                <a:ext uri="{FF2B5EF4-FFF2-40B4-BE49-F238E27FC236}">
                  <a16:creationId xmlns:a16="http://schemas.microsoft.com/office/drawing/2014/main" id="{9E70FEDC-26F0-E505-D7FD-C7B68D99636B}"/>
                </a:ext>
              </a:extLst>
            </p:cNvPr>
            <p:cNvSpPr txBox="1"/>
            <p:nvPr/>
          </p:nvSpPr>
          <p:spPr>
            <a:xfrm>
              <a:off x="15991377" y="6645434"/>
              <a:ext cx="223518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/>
                <a:t>Einsatzgruppen</a:t>
              </a:r>
            </a:p>
          </p:txBody>
        </p:sp>
        <p:sp>
          <p:nvSpPr>
            <p:cNvPr id="637" name="TextBox 636">
              <a:extLst>
                <a:ext uri="{FF2B5EF4-FFF2-40B4-BE49-F238E27FC236}">
                  <a16:creationId xmlns:a16="http://schemas.microsoft.com/office/drawing/2014/main" id="{7EE83F29-2793-2F57-525D-9BC168B23105}"/>
                </a:ext>
              </a:extLst>
            </p:cNvPr>
            <p:cNvSpPr txBox="1"/>
            <p:nvPr/>
          </p:nvSpPr>
          <p:spPr>
            <a:xfrm>
              <a:off x="16301393" y="7006605"/>
              <a:ext cx="161515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Flossenbürg</a:t>
              </a:r>
            </a:p>
          </p:txBody>
        </p:sp>
        <p:sp>
          <p:nvSpPr>
            <p:cNvPr id="638" name="TextBox 637">
              <a:extLst>
                <a:ext uri="{FF2B5EF4-FFF2-40B4-BE49-F238E27FC236}">
                  <a16:creationId xmlns:a16="http://schemas.microsoft.com/office/drawing/2014/main" id="{58652353-C8FE-5AF2-7227-0DAD82CEB6B7}"/>
                </a:ext>
              </a:extLst>
            </p:cNvPr>
            <p:cNvSpPr txBox="1"/>
            <p:nvPr/>
          </p:nvSpPr>
          <p:spPr>
            <a:xfrm>
              <a:off x="16445903" y="7275443"/>
              <a:ext cx="132613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Gas Vans</a:t>
              </a:r>
            </a:p>
          </p:txBody>
        </p:sp>
        <p:sp>
          <p:nvSpPr>
            <p:cNvPr id="639" name="TextBox 638">
              <a:extLst>
                <a:ext uri="{FF2B5EF4-FFF2-40B4-BE49-F238E27FC236}">
                  <a16:creationId xmlns:a16="http://schemas.microsoft.com/office/drawing/2014/main" id="{D00DB9DD-CEB4-F340-91A5-6E7B0460940B}"/>
                </a:ext>
              </a:extLst>
            </p:cNvPr>
            <p:cNvSpPr txBox="1"/>
            <p:nvPr/>
          </p:nvSpPr>
          <p:spPr>
            <a:xfrm>
              <a:off x="16113624" y="7544281"/>
              <a:ext cx="1990692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Gross-Rosen</a:t>
              </a: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71ABF7FB-36EB-4EA5-DD11-13305FF49C74}"/>
                </a:ext>
              </a:extLst>
            </p:cNvPr>
            <p:cNvSpPr txBox="1"/>
            <p:nvPr/>
          </p:nvSpPr>
          <p:spPr>
            <a:xfrm>
              <a:off x="15760092" y="7813119"/>
              <a:ext cx="2697757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Holocaust (general)</a:t>
              </a:r>
            </a:p>
          </p:txBody>
        </p:sp>
        <p:sp>
          <p:nvSpPr>
            <p:cNvPr id="194" name="TextBox 193">
              <a:extLst>
                <a:ext uri="{FF2B5EF4-FFF2-40B4-BE49-F238E27FC236}">
                  <a16:creationId xmlns:a16="http://schemas.microsoft.com/office/drawing/2014/main" id="{0DD67650-5E99-54A2-1BCD-BA968C85DA18}"/>
                </a:ext>
              </a:extLst>
            </p:cNvPr>
            <p:cNvSpPr txBox="1"/>
            <p:nvPr/>
          </p:nvSpPr>
          <p:spPr>
            <a:xfrm>
              <a:off x="16223628" y="8081957"/>
              <a:ext cx="177068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Majdanek</a:t>
              </a: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DE62E6E3-9543-36C1-131B-65C800E152EA}"/>
                </a:ext>
              </a:extLst>
            </p:cNvPr>
            <p:cNvSpPr txBox="1"/>
            <p:nvPr/>
          </p:nvSpPr>
          <p:spPr>
            <a:xfrm>
              <a:off x="16261103" y="8350795"/>
              <a:ext cx="169573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Mauthausen</a:t>
              </a:r>
            </a:p>
          </p:txBody>
        </p:sp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1D3D6640-A9BE-F54A-CC2C-2E933AAFDE10}"/>
                </a:ext>
              </a:extLst>
            </p:cNvPr>
            <p:cNvSpPr txBox="1"/>
            <p:nvPr/>
          </p:nvSpPr>
          <p:spPr>
            <a:xfrm>
              <a:off x="16109411" y="8619633"/>
              <a:ext cx="1999118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Neuengamme</a:t>
              </a:r>
            </a:p>
          </p:txBody>
        </p:sp>
        <p:sp>
          <p:nvSpPr>
            <p:cNvPr id="198" name="TextBox 197">
              <a:extLst>
                <a:ext uri="{FF2B5EF4-FFF2-40B4-BE49-F238E27FC236}">
                  <a16:creationId xmlns:a16="http://schemas.microsoft.com/office/drawing/2014/main" id="{88ACCAC3-079E-5FCA-7F24-A2BF096D4489}"/>
                </a:ext>
              </a:extLst>
            </p:cNvPr>
            <p:cNvSpPr txBox="1"/>
            <p:nvPr/>
          </p:nvSpPr>
          <p:spPr>
            <a:xfrm>
              <a:off x="16109411" y="8888471"/>
              <a:ext cx="1999118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Mogilev</a:t>
              </a: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47BACB82-4063-26CB-F267-DFB0128999D1}"/>
                </a:ext>
              </a:extLst>
            </p:cNvPr>
            <p:cNvSpPr txBox="1"/>
            <p:nvPr/>
          </p:nvSpPr>
          <p:spPr>
            <a:xfrm>
              <a:off x="16391010" y="9157309"/>
              <a:ext cx="1435920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Natzweiler</a:t>
              </a:r>
            </a:p>
          </p:txBody>
        </p:sp>
        <p:sp>
          <p:nvSpPr>
            <p:cNvPr id="206" name="TextBox 205">
              <a:extLst>
                <a:ext uri="{FF2B5EF4-FFF2-40B4-BE49-F238E27FC236}">
                  <a16:creationId xmlns:a16="http://schemas.microsoft.com/office/drawing/2014/main" id="{8E53288B-9EC7-1D06-56A6-CBD9806A79E8}"/>
                </a:ext>
              </a:extLst>
            </p:cNvPr>
            <p:cNvSpPr txBox="1"/>
            <p:nvPr/>
          </p:nvSpPr>
          <p:spPr>
            <a:xfrm>
              <a:off x="16301393" y="9426147"/>
              <a:ext cx="161515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Ravensbrück</a:t>
              </a:r>
            </a:p>
          </p:txBody>
        </p:sp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9432B42B-923D-D2DB-1E14-F9878D8D23A9}"/>
                </a:ext>
              </a:extLst>
            </p:cNvPr>
            <p:cNvSpPr txBox="1"/>
            <p:nvPr/>
          </p:nvSpPr>
          <p:spPr>
            <a:xfrm>
              <a:off x="16109411" y="9963823"/>
              <a:ext cx="1999118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Sachsenhausen</a:t>
              </a:r>
            </a:p>
          </p:txBody>
        </p:sp>
        <p:sp>
          <p:nvSpPr>
            <p:cNvPr id="807" name="TextBox 806">
              <a:extLst>
                <a:ext uri="{FF2B5EF4-FFF2-40B4-BE49-F238E27FC236}">
                  <a16:creationId xmlns:a16="http://schemas.microsoft.com/office/drawing/2014/main" id="{5F64D618-F098-0888-829B-D1724AF8BF9B}"/>
                </a:ext>
              </a:extLst>
            </p:cNvPr>
            <p:cNvSpPr txBox="1"/>
            <p:nvPr/>
          </p:nvSpPr>
          <p:spPr>
            <a:xfrm>
              <a:off x="16525750" y="10770338"/>
              <a:ext cx="1166440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Treblinka</a:t>
              </a:r>
            </a:p>
          </p:txBody>
        </p:sp>
        <p:cxnSp>
          <p:nvCxnSpPr>
            <p:cNvPr id="980" name="Straight Arrow Connector 979">
              <a:extLst>
                <a:ext uri="{FF2B5EF4-FFF2-40B4-BE49-F238E27FC236}">
                  <a16:creationId xmlns:a16="http://schemas.microsoft.com/office/drawing/2014/main" id="{3AC5646C-EE21-8767-04FC-7E1A33906CD8}"/>
                </a:ext>
              </a:extLst>
            </p:cNvPr>
            <p:cNvCxnSpPr>
              <a:cxnSpLocks/>
              <a:stCxn id="24" idx="2"/>
              <a:endCxn id="629" idx="0"/>
            </p:cNvCxnSpPr>
            <p:nvPr/>
          </p:nvCxnSpPr>
          <p:spPr>
            <a:xfrm flipH="1">
              <a:off x="17108970" y="4528938"/>
              <a:ext cx="1026" cy="23463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regular camps (Camp Docu)">
            <a:extLst>
              <a:ext uri="{FF2B5EF4-FFF2-40B4-BE49-F238E27FC236}">
                <a16:creationId xmlns:a16="http://schemas.microsoft.com/office/drawing/2014/main" id="{0B6CE947-BD93-0B0B-400E-A60DED098EE9}"/>
              </a:ext>
            </a:extLst>
          </p:cNvPr>
          <p:cNvGrpSpPr/>
          <p:nvPr/>
        </p:nvGrpSpPr>
        <p:grpSpPr>
          <a:xfrm>
            <a:off x="10664249" y="6835257"/>
            <a:ext cx="1999118" cy="2907247"/>
            <a:chOff x="10664249" y="6835257"/>
            <a:chExt cx="1999118" cy="2907247"/>
          </a:xfrm>
        </p:grpSpPr>
        <p:sp>
          <p:nvSpPr>
            <p:cNvPr id="789" name="TextBox 788">
              <a:extLst>
                <a:ext uri="{FF2B5EF4-FFF2-40B4-BE49-F238E27FC236}">
                  <a16:creationId xmlns:a16="http://schemas.microsoft.com/office/drawing/2014/main" id="{EA5B9477-B817-41A8-A7A4-13B730C7143A}"/>
                </a:ext>
              </a:extLst>
            </p:cNvPr>
            <p:cNvSpPr txBox="1"/>
            <p:nvPr/>
          </p:nvSpPr>
          <p:spPr>
            <a:xfrm>
              <a:off x="10668462" y="7231088"/>
              <a:ext cx="199069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Auschwitz</a:t>
              </a:r>
            </a:p>
          </p:txBody>
        </p:sp>
        <p:sp>
          <p:nvSpPr>
            <p:cNvPr id="800" name="TextBox 799">
              <a:extLst>
                <a:ext uri="{FF2B5EF4-FFF2-40B4-BE49-F238E27FC236}">
                  <a16:creationId xmlns:a16="http://schemas.microsoft.com/office/drawing/2014/main" id="{3ACD15E1-118D-3CED-72B5-A4A6ECFF378E}"/>
                </a:ext>
              </a:extLst>
            </p:cNvPr>
            <p:cNvSpPr txBox="1"/>
            <p:nvPr/>
          </p:nvSpPr>
          <p:spPr>
            <a:xfrm>
              <a:off x="10778466" y="7588102"/>
              <a:ext cx="1770684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Majdanek</a:t>
              </a:r>
            </a:p>
          </p:txBody>
        </p:sp>
        <p:sp>
          <p:nvSpPr>
            <p:cNvPr id="801" name="TextBox 800">
              <a:extLst>
                <a:ext uri="{FF2B5EF4-FFF2-40B4-BE49-F238E27FC236}">
                  <a16:creationId xmlns:a16="http://schemas.microsoft.com/office/drawing/2014/main" id="{4D666030-7BA9-9DF5-B596-60B0DE4C259C}"/>
                </a:ext>
              </a:extLst>
            </p:cNvPr>
            <p:cNvSpPr txBox="1"/>
            <p:nvPr/>
          </p:nvSpPr>
          <p:spPr>
            <a:xfrm>
              <a:off x="10815941" y="7945116"/>
              <a:ext cx="1695734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Mauthausen</a:t>
              </a:r>
            </a:p>
          </p:txBody>
        </p:sp>
        <p:sp>
          <p:nvSpPr>
            <p:cNvPr id="802" name="TextBox 801">
              <a:extLst>
                <a:ext uri="{FF2B5EF4-FFF2-40B4-BE49-F238E27FC236}">
                  <a16:creationId xmlns:a16="http://schemas.microsoft.com/office/drawing/2014/main" id="{CCB382E4-723E-E3C3-E746-DDBB94C13BF1}"/>
                </a:ext>
              </a:extLst>
            </p:cNvPr>
            <p:cNvSpPr txBox="1"/>
            <p:nvPr/>
          </p:nvSpPr>
          <p:spPr>
            <a:xfrm>
              <a:off x="10664249" y="8302130"/>
              <a:ext cx="1999118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Neuengamme</a:t>
              </a:r>
            </a:p>
          </p:txBody>
        </p:sp>
        <p:sp>
          <p:nvSpPr>
            <p:cNvPr id="804" name="TextBox 803">
              <a:extLst>
                <a:ext uri="{FF2B5EF4-FFF2-40B4-BE49-F238E27FC236}">
                  <a16:creationId xmlns:a16="http://schemas.microsoft.com/office/drawing/2014/main" id="{E207390F-87C3-A647-43BF-830299D6C0FD}"/>
                </a:ext>
              </a:extLst>
            </p:cNvPr>
            <p:cNvSpPr txBox="1"/>
            <p:nvPr/>
          </p:nvSpPr>
          <p:spPr>
            <a:xfrm>
              <a:off x="10945848" y="8659144"/>
              <a:ext cx="143592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Natzweiler</a:t>
              </a:r>
            </a:p>
          </p:txBody>
        </p:sp>
        <p:sp>
          <p:nvSpPr>
            <p:cNvPr id="805" name="TextBox 804">
              <a:extLst>
                <a:ext uri="{FF2B5EF4-FFF2-40B4-BE49-F238E27FC236}">
                  <a16:creationId xmlns:a16="http://schemas.microsoft.com/office/drawing/2014/main" id="{81EAE00A-8AE4-BC04-20C4-F0ECC0594523}"/>
                </a:ext>
              </a:extLst>
            </p:cNvPr>
            <p:cNvSpPr txBox="1"/>
            <p:nvPr/>
          </p:nvSpPr>
          <p:spPr>
            <a:xfrm>
              <a:off x="10856231" y="9016158"/>
              <a:ext cx="1615154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Ravensbrück</a:t>
              </a:r>
            </a:p>
          </p:txBody>
        </p:sp>
        <p:sp>
          <p:nvSpPr>
            <p:cNvPr id="806" name="TextBox 805">
              <a:extLst>
                <a:ext uri="{FF2B5EF4-FFF2-40B4-BE49-F238E27FC236}">
                  <a16:creationId xmlns:a16="http://schemas.microsoft.com/office/drawing/2014/main" id="{C49802A6-FAF0-3EC8-DD5F-03FF77EBCD25}"/>
                </a:ext>
              </a:extLst>
            </p:cNvPr>
            <p:cNvSpPr txBox="1"/>
            <p:nvPr/>
          </p:nvSpPr>
          <p:spPr>
            <a:xfrm>
              <a:off x="10664249" y="9373172"/>
              <a:ext cx="1999118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Sachsenhausen</a:t>
              </a:r>
            </a:p>
          </p:txBody>
        </p:sp>
        <p:cxnSp>
          <p:nvCxnSpPr>
            <p:cNvPr id="989" name="Straight Arrow Connector 988">
              <a:extLst>
                <a:ext uri="{FF2B5EF4-FFF2-40B4-BE49-F238E27FC236}">
                  <a16:creationId xmlns:a16="http://schemas.microsoft.com/office/drawing/2014/main" id="{69A7A7C1-153D-E7C1-D610-777F1E3CF45A}"/>
                </a:ext>
              </a:extLst>
            </p:cNvPr>
            <p:cNvCxnSpPr>
              <a:cxnSpLocks/>
              <a:stCxn id="768" idx="2"/>
              <a:endCxn id="789" idx="0"/>
            </p:cNvCxnSpPr>
            <p:nvPr/>
          </p:nvCxnSpPr>
          <p:spPr>
            <a:xfrm>
              <a:off x="11656753" y="6835257"/>
              <a:ext cx="7055" cy="39583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06" name="Lumberjacks">
            <a:extLst>
              <a:ext uri="{FF2B5EF4-FFF2-40B4-BE49-F238E27FC236}">
                <a16:creationId xmlns:a16="http://schemas.microsoft.com/office/drawing/2014/main" id="{9D1FC841-3D74-7E92-C270-9744F4C0006C}"/>
              </a:ext>
            </a:extLst>
          </p:cNvPr>
          <p:cNvGrpSpPr/>
          <p:nvPr/>
        </p:nvGrpSpPr>
        <p:grpSpPr>
          <a:xfrm>
            <a:off x="4958206" y="5055209"/>
            <a:ext cx="3077319" cy="4630036"/>
            <a:chOff x="4958206" y="5055209"/>
            <a:chExt cx="3077319" cy="4630036"/>
          </a:xfrm>
        </p:grpSpPr>
        <p:sp>
          <p:nvSpPr>
            <p:cNvPr id="999" name="TextBox 998">
              <a:extLst>
                <a:ext uri="{FF2B5EF4-FFF2-40B4-BE49-F238E27FC236}">
                  <a16:creationId xmlns:a16="http://schemas.microsoft.com/office/drawing/2014/main" id="{4DF25E66-A79D-167E-8CA3-32A04618F262}"/>
                </a:ext>
              </a:extLst>
            </p:cNvPr>
            <p:cNvSpPr txBox="1"/>
            <p:nvPr/>
          </p:nvSpPr>
          <p:spPr>
            <a:xfrm>
              <a:off x="6153864" y="9373172"/>
              <a:ext cx="1881661" cy="31207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ts val="2400"/>
                </a:lnSpc>
              </a:pPr>
              <a:r>
                <a:rPr lang="en-US" sz="2400" dirty="0"/>
                <a:t>Lumberjacks</a:t>
              </a:r>
            </a:p>
          </p:txBody>
        </p:sp>
        <p:cxnSp>
          <p:nvCxnSpPr>
            <p:cNvPr id="1002" name="Straight Arrow Connector 1001">
              <a:extLst>
                <a:ext uri="{FF2B5EF4-FFF2-40B4-BE49-F238E27FC236}">
                  <a16:creationId xmlns:a16="http://schemas.microsoft.com/office/drawing/2014/main" id="{83292CD5-9FDD-029D-CCAB-501930BA9E1B}"/>
                </a:ext>
              </a:extLst>
            </p:cNvPr>
            <p:cNvCxnSpPr>
              <a:cxnSpLocks/>
              <a:stCxn id="154" idx="2"/>
              <a:endCxn id="999" idx="1"/>
            </p:cNvCxnSpPr>
            <p:nvPr/>
          </p:nvCxnSpPr>
          <p:spPr>
            <a:xfrm>
              <a:off x="4958206" y="5055209"/>
              <a:ext cx="1195658" cy="447400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Extermination Camps">
            <a:extLst>
              <a:ext uri="{FF2B5EF4-FFF2-40B4-BE49-F238E27FC236}">
                <a16:creationId xmlns:a16="http://schemas.microsoft.com/office/drawing/2014/main" id="{3DB69EB8-30BF-21A4-BE94-AF9CE8F0BF38}"/>
              </a:ext>
            </a:extLst>
          </p:cNvPr>
          <p:cNvGrpSpPr/>
          <p:nvPr/>
        </p:nvGrpSpPr>
        <p:grpSpPr>
          <a:xfrm>
            <a:off x="438716" y="5060236"/>
            <a:ext cx="1342498" cy="2331978"/>
            <a:chOff x="438716" y="5060236"/>
            <a:chExt cx="1342498" cy="2331978"/>
          </a:xfrm>
        </p:grpSpPr>
        <p:cxnSp>
          <p:nvCxnSpPr>
            <p:cNvPr id="949" name="Straight Arrow Connector 948">
              <a:extLst>
                <a:ext uri="{FF2B5EF4-FFF2-40B4-BE49-F238E27FC236}">
                  <a16:creationId xmlns:a16="http://schemas.microsoft.com/office/drawing/2014/main" id="{79D5D2E6-39CF-97F9-CD4B-F70B30929D23}"/>
                </a:ext>
              </a:extLst>
            </p:cNvPr>
            <p:cNvCxnSpPr>
              <a:cxnSpLocks/>
              <a:stCxn id="153" idx="2"/>
              <a:endCxn id="1011" idx="0"/>
            </p:cNvCxnSpPr>
            <p:nvPr/>
          </p:nvCxnSpPr>
          <p:spPr>
            <a:xfrm>
              <a:off x="1090309" y="5060236"/>
              <a:ext cx="19656" cy="7203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3" name="TextBox 1012">
              <a:extLst>
                <a:ext uri="{FF2B5EF4-FFF2-40B4-BE49-F238E27FC236}">
                  <a16:creationId xmlns:a16="http://schemas.microsoft.com/office/drawing/2014/main" id="{5A18FFDA-A309-8762-0741-268D4DD557B3}"/>
                </a:ext>
              </a:extLst>
            </p:cNvPr>
            <p:cNvSpPr txBox="1"/>
            <p:nvPr/>
          </p:nvSpPr>
          <p:spPr>
            <a:xfrm>
              <a:off x="438716" y="7010482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Treblinka</a:t>
              </a:r>
            </a:p>
          </p:txBody>
        </p:sp>
        <p:sp>
          <p:nvSpPr>
            <p:cNvPr id="1011" name="TextBox 1010">
              <a:extLst>
                <a:ext uri="{FF2B5EF4-FFF2-40B4-BE49-F238E27FC236}">
                  <a16:creationId xmlns:a16="http://schemas.microsoft.com/office/drawing/2014/main" id="{773F1522-41E6-1736-3A8C-C05C4149CF41}"/>
                </a:ext>
              </a:extLst>
            </p:cNvPr>
            <p:cNvSpPr txBox="1"/>
            <p:nvPr/>
          </p:nvSpPr>
          <p:spPr>
            <a:xfrm>
              <a:off x="438716" y="5780586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Belzec</a:t>
              </a:r>
            </a:p>
          </p:txBody>
        </p:sp>
        <p:sp>
          <p:nvSpPr>
            <p:cNvPr id="1012" name="TextBox 1011">
              <a:extLst>
                <a:ext uri="{FF2B5EF4-FFF2-40B4-BE49-F238E27FC236}">
                  <a16:creationId xmlns:a16="http://schemas.microsoft.com/office/drawing/2014/main" id="{E41AF4D1-92EF-36B9-FE4F-A6BD917B16CF}"/>
                </a:ext>
              </a:extLst>
            </p:cNvPr>
            <p:cNvSpPr txBox="1"/>
            <p:nvPr/>
          </p:nvSpPr>
          <p:spPr>
            <a:xfrm>
              <a:off x="438716" y="6703008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Sobibór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55B7258-0CF3-012A-06F5-43509F2E55D2}"/>
                </a:ext>
              </a:extLst>
            </p:cNvPr>
            <p:cNvSpPr txBox="1"/>
            <p:nvPr/>
          </p:nvSpPr>
          <p:spPr>
            <a:xfrm>
              <a:off x="438716" y="6088060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Chełmno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588272A-D635-D2C7-4651-5811FB861AEB}"/>
                </a:ext>
              </a:extLst>
            </p:cNvPr>
            <p:cNvSpPr txBox="1"/>
            <p:nvPr/>
          </p:nvSpPr>
          <p:spPr>
            <a:xfrm>
              <a:off x="438716" y="6395534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 err="1"/>
                <a:t>Semlin</a:t>
              </a:r>
              <a:endParaRPr lang="en-US" sz="2400" dirty="0"/>
            </a:p>
          </p:txBody>
        </p:sp>
      </p:grpSp>
      <p:sp>
        <p:nvSpPr>
          <p:cNvPr id="11" name="Einsatzgruppen (bodies)">
            <a:extLst>
              <a:ext uri="{FF2B5EF4-FFF2-40B4-BE49-F238E27FC236}">
                <a16:creationId xmlns:a16="http://schemas.microsoft.com/office/drawing/2014/main" id="{CAF5EC7C-2403-CF69-F538-326A33786FDA}"/>
              </a:ext>
            </a:extLst>
          </p:cNvPr>
          <p:cNvSpPr txBox="1"/>
          <p:nvPr/>
        </p:nvSpPr>
        <p:spPr>
          <a:xfrm>
            <a:off x="125963" y="7317956"/>
            <a:ext cx="196800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i="1" dirty="0"/>
              <a:t>Einsatzgruppen</a:t>
            </a:r>
            <a:endParaRPr lang="en-US" sz="2400" dirty="0"/>
          </a:p>
        </p:txBody>
      </p:sp>
      <p:grpSp>
        <p:nvGrpSpPr>
          <p:cNvPr id="114" name="Krasnodar+Kharkov">
            <a:extLst>
              <a:ext uri="{FF2B5EF4-FFF2-40B4-BE49-F238E27FC236}">
                <a16:creationId xmlns:a16="http://schemas.microsoft.com/office/drawing/2014/main" id="{C7EA178C-4766-BD47-3EC8-24A9DEC0A063}"/>
              </a:ext>
            </a:extLst>
          </p:cNvPr>
          <p:cNvGrpSpPr/>
          <p:nvPr/>
        </p:nvGrpSpPr>
        <p:grpSpPr>
          <a:xfrm>
            <a:off x="333937" y="7908104"/>
            <a:ext cx="1552057" cy="664406"/>
            <a:chOff x="333937" y="7908104"/>
            <a:chExt cx="1552057" cy="66440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75DB5A7-2314-0739-572F-7AB74149EC9F}"/>
                </a:ext>
              </a:extLst>
            </p:cNvPr>
            <p:cNvSpPr txBox="1"/>
            <p:nvPr/>
          </p:nvSpPr>
          <p:spPr>
            <a:xfrm>
              <a:off x="333937" y="7908104"/>
              <a:ext cx="1552057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Krasnodar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4547D05-3F90-F9C2-EC26-2C2E190FC011}"/>
                </a:ext>
              </a:extLst>
            </p:cNvPr>
            <p:cNvSpPr txBox="1"/>
            <p:nvPr/>
          </p:nvSpPr>
          <p:spPr>
            <a:xfrm>
              <a:off x="333937" y="8203178"/>
              <a:ext cx="1552057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Kharkov</a:t>
              </a:r>
            </a:p>
          </p:txBody>
        </p:sp>
      </p:grpSp>
      <p:grpSp>
        <p:nvGrpSpPr>
          <p:cNvPr id="38" name="extermiation camps (bodies) (camp docu)">
            <a:extLst>
              <a:ext uri="{FF2B5EF4-FFF2-40B4-BE49-F238E27FC236}">
                <a16:creationId xmlns:a16="http://schemas.microsoft.com/office/drawing/2014/main" id="{58B6AFF9-6DEB-CA03-F038-F4A1BA41925A}"/>
              </a:ext>
            </a:extLst>
          </p:cNvPr>
          <p:cNvGrpSpPr/>
          <p:nvPr/>
        </p:nvGrpSpPr>
        <p:grpSpPr>
          <a:xfrm>
            <a:off x="11020032" y="9730186"/>
            <a:ext cx="1342498" cy="1489970"/>
            <a:chOff x="9758395" y="9672311"/>
            <a:chExt cx="1342498" cy="148997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4F99244-2BE9-76BD-E849-3486B99274DD}"/>
                </a:ext>
              </a:extLst>
            </p:cNvPr>
            <p:cNvSpPr txBox="1"/>
            <p:nvPr/>
          </p:nvSpPr>
          <p:spPr>
            <a:xfrm>
              <a:off x="9758395" y="10780549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Treblinka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2D4D040-8E42-98A7-4781-9EB4C6784E46}"/>
                </a:ext>
              </a:extLst>
            </p:cNvPr>
            <p:cNvSpPr txBox="1"/>
            <p:nvPr/>
          </p:nvSpPr>
          <p:spPr>
            <a:xfrm>
              <a:off x="9758395" y="9672311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Belzec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1E40973-20E3-F8B1-D420-030ACFC1A35C}"/>
                </a:ext>
              </a:extLst>
            </p:cNvPr>
            <p:cNvSpPr txBox="1"/>
            <p:nvPr/>
          </p:nvSpPr>
          <p:spPr>
            <a:xfrm>
              <a:off x="9758395" y="10411139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Sobibór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8270329-E6F0-7157-1AA9-D866F1668E86}"/>
                </a:ext>
              </a:extLst>
            </p:cNvPr>
            <p:cNvSpPr txBox="1"/>
            <p:nvPr/>
          </p:nvSpPr>
          <p:spPr>
            <a:xfrm>
              <a:off x="9758395" y="10041725"/>
              <a:ext cx="1342498" cy="3817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Chełmno</a:t>
              </a:r>
            </a:p>
          </p:txBody>
        </p:sp>
      </p:grpSp>
      <p:grpSp>
        <p:nvGrpSpPr>
          <p:cNvPr id="119" name="Aktion 1005 (docus)">
            <a:extLst>
              <a:ext uri="{FF2B5EF4-FFF2-40B4-BE49-F238E27FC236}">
                <a16:creationId xmlns:a16="http://schemas.microsoft.com/office/drawing/2014/main" id="{FBC02F93-754E-58F8-AD0F-02EAD527ED9B}"/>
              </a:ext>
            </a:extLst>
          </p:cNvPr>
          <p:cNvGrpSpPr/>
          <p:nvPr/>
        </p:nvGrpSpPr>
        <p:grpSpPr>
          <a:xfrm>
            <a:off x="12192000" y="2869515"/>
            <a:ext cx="3387376" cy="1158842"/>
            <a:chOff x="12192000" y="2869515"/>
            <a:chExt cx="3387376" cy="1158842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FA411716-6AB7-F1B1-B68A-8526C2907420}"/>
                </a:ext>
              </a:extLst>
            </p:cNvPr>
            <p:cNvSpPr txBox="1"/>
            <p:nvPr/>
          </p:nvSpPr>
          <p:spPr>
            <a:xfrm>
              <a:off x="13578313" y="3505137"/>
              <a:ext cx="20010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i="1" dirty="0" err="1"/>
                <a:t>Aktion</a:t>
              </a:r>
              <a:r>
                <a:rPr lang="en-US" sz="2800" b="1" i="1" dirty="0"/>
                <a:t> </a:t>
              </a:r>
              <a:r>
                <a:rPr lang="en-US" sz="2800" b="1" dirty="0"/>
                <a:t>1005</a:t>
              </a:r>
            </a:p>
          </p:txBody>
        </p:sp>
        <p:cxnSp>
          <p:nvCxnSpPr>
            <p:cNvPr id="79" name="Straight Arrow Connector 78">
              <a:extLst>
                <a:ext uri="{FF2B5EF4-FFF2-40B4-BE49-F238E27FC236}">
                  <a16:creationId xmlns:a16="http://schemas.microsoft.com/office/drawing/2014/main" id="{3BC6FFC1-10D2-2BE6-FCD9-15C0131C7036}"/>
                </a:ext>
              </a:extLst>
            </p:cNvPr>
            <p:cNvCxnSpPr>
              <a:cxnSpLocks/>
              <a:stCxn id="7" idx="2"/>
              <a:endCxn id="58" idx="1"/>
            </p:cNvCxnSpPr>
            <p:nvPr/>
          </p:nvCxnSpPr>
          <p:spPr>
            <a:xfrm>
              <a:off x="12192000" y="2869515"/>
              <a:ext cx="1386313" cy="89723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7" name="Gas Vans (docus)">
            <a:extLst>
              <a:ext uri="{FF2B5EF4-FFF2-40B4-BE49-F238E27FC236}">
                <a16:creationId xmlns:a16="http://schemas.microsoft.com/office/drawing/2014/main" id="{BF019306-BD74-9264-3112-5012E824AC9B}"/>
              </a:ext>
            </a:extLst>
          </p:cNvPr>
          <p:cNvGrpSpPr/>
          <p:nvPr/>
        </p:nvGrpSpPr>
        <p:grpSpPr>
          <a:xfrm>
            <a:off x="12192000" y="2869515"/>
            <a:ext cx="2491187" cy="3290590"/>
            <a:chOff x="12192000" y="2869515"/>
            <a:chExt cx="2491187" cy="3290590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0F8FD41E-F31C-95CB-DF60-2F84F2699A85}"/>
                </a:ext>
              </a:extLst>
            </p:cNvPr>
            <p:cNvSpPr txBox="1"/>
            <p:nvPr/>
          </p:nvSpPr>
          <p:spPr>
            <a:xfrm>
              <a:off x="12955668" y="5636885"/>
              <a:ext cx="17275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/>
                <a:t>Gas Vans</a:t>
              </a:r>
            </a:p>
          </p:txBody>
        </p:sp>
        <p:cxnSp>
          <p:nvCxnSpPr>
            <p:cNvPr id="89" name="Straight Arrow Connector 88">
              <a:extLst>
                <a:ext uri="{FF2B5EF4-FFF2-40B4-BE49-F238E27FC236}">
                  <a16:creationId xmlns:a16="http://schemas.microsoft.com/office/drawing/2014/main" id="{4864A9F8-7AA8-9A16-719D-3480AEF81526}"/>
                </a:ext>
              </a:extLst>
            </p:cNvPr>
            <p:cNvCxnSpPr>
              <a:cxnSpLocks/>
              <a:stCxn id="7" idx="2"/>
              <a:endCxn id="67" idx="1"/>
            </p:cNvCxnSpPr>
            <p:nvPr/>
          </p:nvCxnSpPr>
          <p:spPr>
            <a:xfrm>
              <a:off x="12192000" y="2869515"/>
              <a:ext cx="763668" cy="302898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Becker+Turner">
            <a:extLst>
              <a:ext uri="{FF2B5EF4-FFF2-40B4-BE49-F238E27FC236}">
                <a16:creationId xmlns:a16="http://schemas.microsoft.com/office/drawing/2014/main" id="{64136335-58D4-D644-7ACE-5CBE95970252}"/>
              </a:ext>
            </a:extLst>
          </p:cNvPr>
          <p:cNvGrpSpPr/>
          <p:nvPr/>
        </p:nvGrpSpPr>
        <p:grpSpPr>
          <a:xfrm>
            <a:off x="13176110" y="7330757"/>
            <a:ext cx="1843310" cy="910044"/>
            <a:chOff x="13048787" y="7133986"/>
            <a:chExt cx="1843310" cy="910044"/>
          </a:xfrm>
        </p:grpSpPr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2FDBDA57-932D-AB9E-18AA-CABDD830A4C1}"/>
                </a:ext>
              </a:extLst>
            </p:cNvPr>
            <p:cNvSpPr txBox="1"/>
            <p:nvPr/>
          </p:nvSpPr>
          <p:spPr>
            <a:xfrm>
              <a:off x="13048787" y="7133986"/>
              <a:ext cx="184331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August Becker</a:t>
              </a: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03BB9C7D-1652-5845-B48E-AC2064867805}"/>
                </a:ext>
              </a:extLst>
            </p:cNvPr>
            <p:cNvSpPr txBox="1"/>
            <p:nvPr/>
          </p:nvSpPr>
          <p:spPr>
            <a:xfrm>
              <a:off x="13085100" y="7674698"/>
              <a:ext cx="1770684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/>
                <a:t>Harald Turner</a:t>
              </a:r>
            </a:p>
          </p:txBody>
        </p:sp>
      </p:grpSp>
      <p:grpSp>
        <p:nvGrpSpPr>
          <p:cNvPr id="116" name="Gaubschat">
            <a:extLst>
              <a:ext uri="{FF2B5EF4-FFF2-40B4-BE49-F238E27FC236}">
                <a16:creationId xmlns:a16="http://schemas.microsoft.com/office/drawing/2014/main" id="{0A1D9A7F-A033-5FDE-37EE-55140F36CA59}"/>
              </a:ext>
            </a:extLst>
          </p:cNvPr>
          <p:cNvGrpSpPr/>
          <p:nvPr/>
        </p:nvGrpSpPr>
        <p:grpSpPr>
          <a:xfrm>
            <a:off x="13426516" y="6160105"/>
            <a:ext cx="1342498" cy="999271"/>
            <a:chOff x="13426516" y="6160105"/>
            <a:chExt cx="1342498" cy="999271"/>
          </a:xfrm>
        </p:grpSpPr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FD3FF253-AA85-1876-0002-5301D33EF439}"/>
                </a:ext>
              </a:extLst>
            </p:cNvPr>
            <p:cNvSpPr txBox="1"/>
            <p:nvPr/>
          </p:nvSpPr>
          <p:spPr>
            <a:xfrm>
              <a:off x="13426516" y="6790044"/>
              <a:ext cx="1342498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400" dirty="0" err="1"/>
                <a:t>Gaubschat</a:t>
              </a:r>
              <a:endParaRPr lang="en-US" sz="2400" dirty="0"/>
            </a:p>
          </p:txBody>
        </p:sp>
        <p:cxnSp>
          <p:nvCxnSpPr>
            <p:cNvPr id="107" name="Straight Arrow Connector 106">
              <a:extLst>
                <a:ext uri="{FF2B5EF4-FFF2-40B4-BE49-F238E27FC236}">
                  <a16:creationId xmlns:a16="http://schemas.microsoft.com/office/drawing/2014/main" id="{62858553-F58F-E116-0574-F04FDBACF3CD}"/>
                </a:ext>
              </a:extLst>
            </p:cNvPr>
            <p:cNvCxnSpPr>
              <a:cxnSpLocks/>
              <a:stCxn id="67" idx="2"/>
              <a:endCxn id="95" idx="0"/>
            </p:cNvCxnSpPr>
            <p:nvPr/>
          </p:nvCxnSpPr>
          <p:spPr>
            <a:xfrm>
              <a:off x="13819428" y="6160105"/>
              <a:ext cx="278337" cy="62993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6" name="fat">
            <a:extLst>
              <a:ext uri="{FF2B5EF4-FFF2-40B4-BE49-F238E27FC236}">
                <a16:creationId xmlns:a16="http://schemas.microsoft.com/office/drawing/2014/main" id="{EE59305D-1C71-AE56-9710-DC4C49D0462C}"/>
              </a:ext>
            </a:extLst>
          </p:cNvPr>
          <p:cNvSpPr txBox="1"/>
          <p:nvPr/>
        </p:nvSpPr>
        <p:spPr>
          <a:xfrm>
            <a:off x="19598862" y="5620493"/>
            <a:ext cx="119064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Fat</a:t>
            </a:r>
          </a:p>
        </p:txBody>
      </p:sp>
      <p:sp>
        <p:nvSpPr>
          <p:cNvPr id="137" name="geysers">
            <a:extLst>
              <a:ext uri="{FF2B5EF4-FFF2-40B4-BE49-F238E27FC236}">
                <a16:creationId xmlns:a16="http://schemas.microsoft.com/office/drawing/2014/main" id="{55768F50-2FFC-9108-850B-11DCD9F593FA}"/>
              </a:ext>
            </a:extLst>
          </p:cNvPr>
          <p:cNvSpPr txBox="1"/>
          <p:nvPr/>
        </p:nvSpPr>
        <p:spPr>
          <a:xfrm>
            <a:off x="19598862" y="6063703"/>
            <a:ext cx="119064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Geysers</a:t>
            </a:r>
          </a:p>
        </p:txBody>
      </p:sp>
      <p:sp>
        <p:nvSpPr>
          <p:cNvPr id="138" name="self-immolating">
            <a:extLst>
              <a:ext uri="{FF2B5EF4-FFF2-40B4-BE49-F238E27FC236}">
                <a16:creationId xmlns:a16="http://schemas.microsoft.com/office/drawing/2014/main" id="{71AE1DB5-ACE9-DB27-017B-0EA70F7723BB}"/>
              </a:ext>
            </a:extLst>
          </p:cNvPr>
          <p:cNvSpPr txBox="1"/>
          <p:nvPr/>
        </p:nvSpPr>
        <p:spPr>
          <a:xfrm>
            <a:off x="18743120" y="6506913"/>
            <a:ext cx="290212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Self-immolating bodies</a:t>
            </a:r>
          </a:p>
        </p:txBody>
      </p:sp>
      <p:sp>
        <p:nvSpPr>
          <p:cNvPr id="139" name="packing density">
            <a:extLst>
              <a:ext uri="{FF2B5EF4-FFF2-40B4-BE49-F238E27FC236}">
                <a16:creationId xmlns:a16="http://schemas.microsoft.com/office/drawing/2014/main" id="{B805A26F-27C6-3C41-E843-EB3DAC2F2CD3}"/>
              </a:ext>
            </a:extLst>
          </p:cNvPr>
          <p:cNvSpPr txBox="1"/>
          <p:nvPr/>
        </p:nvSpPr>
        <p:spPr>
          <a:xfrm>
            <a:off x="18743120" y="7836543"/>
            <a:ext cx="290212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Packing densities</a:t>
            </a:r>
          </a:p>
        </p:txBody>
      </p:sp>
      <p:sp>
        <p:nvSpPr>
          <p:cNvPr id="140" name="explosive (untrue)">
            <a:extLst>
              <a:ext uri="{FF2B5EF4-FFF2-40B4-BE49-F238E27FC236}">
                <a16:creationId xmlns:a16="http://schemas.microsoft.com/office/drawing/2014/main" id="{60361D2C-FA59-4644-93C3-71992037021A}"/>
              </a:ext>
            </a:extLst>
          </p:cNvPr>
          <p:cNvSpPr txBox="1"/>
          <p:nvPr/>
        </p:nvSpPr>
        <p:spPr>
          <a:xfrm>
            <a:off x="19435031" y="6950123"/>
            <a:ext cx="151830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Explosives</a:t>
            </a:r>
          </a:p>
        </p:txBody>
      </p:sp>
      <p:sp>
        <p:nvSpPr>
          <p:cNvPr id="141" name="soap">
            <a:extLst>
              <a:ext uri="{FF2B5EF4-FFF2-40B4-BE49-F238E27FC236}">
                <a16:creationId xmlns:a16="http://schemas.microsoft.com/office/drawing/2014/main" id="{662169FF-5C8E-50A5-C0BD-7041BD367DEC}"/>
              </a:ext>
            </a:extLst>
          </p:cNvPr>
          <p:cNvSpPr txBox="1"/>
          <p:nvPr/>
        </p:nvSpPr>
        <p:spPr>
          <a:xfrm>
            <a:off x="19359537" y="7393333"/>
            <a:ext cx="166929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Soap, towels</a:t>
            </a:r>
          </a:p>
        </p:txBody>
      </p:sp>
      <p:sp>
        <p:nvSpPr>
          <p:cNvPr id="142" name="standing upright">
            <a:extLst>
              <a:ext uri="{FF2B5EF4-FFF2-40B4-BE49-F238E27FC236}">
                <a16:creationId xmlns:a16="http://schemas.microsoft.com/office/drawing/2014/main" id="{1339C4F0-C605-5F5B-4C84-D8679B4023D0}"/>
              </a:ext>
            </a:extLst>
          </p:cNvPr>
          <p:cNvSpPr txBox="1"/>
          <p:nvPr/>
        </p:nvSpPr>
        <p:spPr>
          <a:xfrm>
            <a:off x="18994570" y="8279753"/>
            <a:ext cx="239922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Standing upright</a:t>
            </a:r>
          </a:p>
        </p:txBody>
      </p:sp>
      <p:sp>
        <p:nvSpPr>
          <p:cNvPr id="143" name="Zyklon-B intro (untrue)">
            <a:extLst>
              <a:ext uri="{FF2B5EF4-FFF2-40B4-BE49-F238E27FC236}">
                <a16:creationId xmlns:a16="http://schemas.microsoft.com/office/drawing/2014/main" id="{DC5F338E-52C7-4A41-D77D-B1F87A3358D3}"/>
              </a:ext>
            </a:extLst>
          </p:cNvPr>
          <p:cNvSpPr txBox="1"/>
          <p:nvPr/>
        </p:nvSpPr>
        <p:spPr>
          <a:xfrm>
            <a:off x="18743120" y="9166173"/>
            <a:ext cx="290212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Zyklon-B introduction</a:t>
            </a:r>
          </a:p>
        </p:txBody>
      </p:sp>
      <p:sp>
        <p:nvSpPr>
          <p:cNvPr id="144" name="cremation propaganda (untrue)">
            <a:extLst>
              <a:ext uri="{FF2B5EF4-FFF2-40B4-BE49-F238E27FC236}">
                <a16:creationId xmlns:a16="http://schemas.microsoft.com/office/drawing/2014/main" id="{0389E885-DCC1-6336-9EB2-4C61814B48CD}"/>
              </a:ext>
            </a:extLst>
          </p:cNvPr>
          <p:cNvSpPr txBox="1"/>
          <p:nvPr/>
        </p:nvSpPr>
        <p:spPr>
          <a:xfrm>
            <a:off x="18703712" y="9609383"/>
            <a:ext cx="298094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Cremation propaganda</a:t>
            </a:r>
          </a:p>
        </p:txBody>
      </p:sp>
      <p:sp>
        <p:nvSpPr>
          <p:cNvPr id="146" name="lumberjacks (untrue)">
            <a:extLst>
              <a:ext uri="{FF2B5EF4-FFF2-40B4-BE49-F238E27FC236}">
                <a16:creationId xmlns:a16="http://schemas.microsoft.com/office/drawing/2014/main" id="{B10EC79A-457A-5ECC-5BBD-53570DE17B2E}"/>
              </a:ext>
            </a:extLst>
          </p:cNvPr>
          <p:cNvSpPr txBox="1"/>
          <p:nvPr/>
        </p:nvSpPr>
        <p:spPr>
          <a:xfrm>
            <a:off x="19359537" y="10052593"/>
            <a:ext cx="166929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Lumberjacks</a:t>
            </a:r>
          </a:p>
        </p:txBody>
      </p:sp>
      <p:sp>
        <p:nvSpPr>
          <p:cNvPr id="15" name="escapes">
            <a:extLst>
              <a:ext uri="{FF2B5EF4-FFF2-40B4-BE49-F238E27FC236}">
                <a16:creationId xmlns:a16="http://schemas.microsoft.com/office/drawing/2014/main" id="{13B68906-24F8-C9E0-2D4C-FD59A77DC554}"/>
              </a:ext>
            </a:extLst>
          </p:cNvPr>
          <p:cNvSpPr txBox="1"/>
          <p:nvPr/>
        </p:nvSpPr>
        <p:spPr>
          <a:xfrm>
            <a:off x="18408243" y="8722963"/>
            <a:ext cx="357188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Escapes from Gas Chambers</a:t>
            </a:r>
          </a:p>
        </p:txBody>
      </p:sp>
      <p:sp>
        <p:nvSpPr>
          <p:cNvPr id="16" name="false witnesses">
            <a:extLst>
              <a:ext uri="{FF2B5EF4-FFF2-40B4-BE49-F238E27FC236}">
                <a16:creationId xmlns:a16="http://schemas.microsoft.com/office/drawing/2014/main" id="{47308C45-9DAD-5FB2-F6B4-810E9E1B2EF3}"/>
              </a:ext>
            </a:extLst>
          </p:cNvPr>
          <p:cNvSpPr txBox="1"/>
          <p:nvPr/>
        </p:nvSpPr>
        <p:spPr>
          <a:xfrm>
            <a:off x="19107825" y="10495803"/>
            <a:ext cx="217271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False Witnesses</a:t>
            </a:r>
          </a:p>
        </p:txBody>
      </p:sp>
      <p:grpSp>
        <p:nvGrpSpPr>
          <p:cNvPr id="87" name="Gastight Doors">
            <a:extLst>
              <a:ext uri="{FF2B5EF4-FFF2-40B4-BE49-F238E27FC236}">
                <a16:creationId xmlns:a16="http://schemas.microsoft.com/office/drawing/2014/main" id="{8C6DA090-74B7-9513-2AEE-AD4DE65705B5}"/>
              </a:ext>
            </a:extLst>
          </p:cNvPr>
          <p:cNvGrpSpPr/>
          <p:nvPr/>
        </p:nvGrpSpPr>
        <p:grpSpPr>
          <a:xfrm>
            <a:off x="2023836" y="5055209"/>
            <a:ext cx="2934370" cy="4717816"/>
            <a:chOff x="2023836" y="5055209"/>
            <a:chExt cx="2934370" cy="4717816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0019652B-BF68-1878-6F2A-4262F4165C7E}"/>
                </a:ext>
              </a:extLst>
            </p:cNvPr>
            <p:cNvSpPr txBox="1"/>
            <p:nvPr/>
          </p:nvSpPr>
          <p:spPr>
            <a:xfrm>
              <a:off x="2023836" y="9153175"/>
              <a:ext cx="1871649" cy="619850"/>
            </a:xfrm>
            <a:prstGeom prst="rect">
              <a:avLst/>
            </a:prstGeom>
            <a:noFill/>
          </p:spPr>
          <p:txBody>
            <a:bodyPr wrap="square" lIns="0" tIns="0" rIns="91440" bIns="0" rtlCol="0">
              <a:spAutoFit/>
            </a:bodyPr>
            <a:lstStyle/>
            <a:p>
              <a:pPr algn="r">
                <a:lnSpc>
                  <a:spcPts val="2400"/>
                </a:lnSpc>
              </a:pPr>
              <a:r>
                <a:rPr lang="en-US" sz="2400" dirty="0"/>
                <a:t>Gastight</a:t>
              </a:r>
              <a:br>
                <a:rPr lang="en-US" sz="2400" dirty="0"/>
              </a:br>
              <a:r>
                <a:rPr lang="en-US" sz="2400" dirty="0"/>
                <a:t>Doors</a:t>
              </a:r>
            </a:p>
          </p:txBody>
        </p:sp>
        <p:cxnSp>
          <p:nvCxnSpPr>
            <p:cNvPr id="84" name="Straight Arrow Connector 83">
              <a:extLst>
                <a:ext uri="{FF2B5EF4-FFF2-40B4-BE49-F238E27FC236}">
                  <a16:creationId xmlns:a16="http://schemas.microsoft.com/office/drawing/2014/main" id="{3EA2A7F5-B34F-7786-7B3A-E320585829F8}"/>
                </a:ext>
              </a:extLst>
            </p:cNvPr>
            <p:cNvCxnSpPr>
              <a:cxnSpLocks/>
              <a:stCxn id="154" idx="2"/>
              <a:endCxn id="49" idx="3"/>
            </p:cNvCxnSpPr>
            <p:nvPr/>
          </p:nvCxnSpPr>
          <p:spPr>
            <a:xfrm flipH="1">
              <a:off x="3895485" y="5055209"/>
              <a:ext cx="1062721" cy="440789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Groundwater">
            <a:extLst>
              <a:ext uri="{FF2B5EF4-FFF2-40B4-BE49-F238E27FC236}">
                <a16:creationId xmlns:a16="http://schemas.microsoft.com/office/drawing/2014/main" id="{E4C5B48F-5D96-DE0A-2B7C-2C2DD13EE7F7}"/>
              </a:ext>
            </a:extLst>
          </p:cNvPr>
          <p:cNvGrpSpPr/>
          <p:nvPr/>
        </p:nvGrpSpPr>
        <p:grpSpPr>
          <a:xfrm>
            <a:off x="1949962" y="5055209"/>
            <a:ext cx="3008244" cy="5400709"/>
            <a:chOff x="1949962" y="5055209"/>
            <a:chExt cx="3008244" cy="5400709"/>
          </a:xfrm>
        </p:grpSpPr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2AA00E79-6DC0-EA0A-F3B1-D6F537C7336B}"/>
                </a:ext>
              </a:extLst>
            </p:cNvPr>
            <p:cNvSpPr txBox="1"/>
            <p:nvPr/>
          </p:nvSpPr>
          <p:spPr>
            <a:xfrm>
              <a:off x="1949962" y="9836068"/>
              <a:ext cx="2552561" cy="619850"/>
            </a:xfrm>
            <a:prstGeom prst="rect">
              <a:avLst/>
            </a:prstGeom>
            <a:noFill/>
          </p:spPr>
          <p:txBody>
            <a:bodyPr wrap="square" lIns="0" tIns="0" rIns="91440" bIns="0" rtlCol="0">
              <a:spAutoFit/>
            </a:bodyPr>
            <a:lstStyle/>
            <a:p>
              <a:pPr algn="r">
                <a:lnSpc>
                  <a:spcPts val="2400"/>
                </a:lnSpc>
              </a:pPr>
              <a:r>
                <a:rPr lang="en-US" sz="2400" dirty="0"/>
                <a:t>Groundwater</a:t>
              </a:r>
              <a:br>
                <a:rPr lang="en-US" sz="2400" dirty="0"/>
              </a:br>
              <a:r>
                <a:rPr lang="en-US" sz="2400" dirty="0"/>
                <a:t>Level</a:t>
              </a:r>
            </a:p>
          </p:txBody>
        </p:sp>
        <p:cxnSp>
          <p:nvCxnSpPr>
            <p:cNvPr id="88" name="Straight Arrow Connector 87">
              <a:extLst>
                <a:ext uri="{FF2B5EF4-FFF2-40B4-BE49-F238E27FC236}">
                  <a16:creationId xmlns:a16="http://schemas.microsoft.com/office/drawing/2014/main" id="{34EB34CF-DE86-1D93-E1A6-1D936201F7E7}"/>
                </a:ext>
              </a:extLst>
            </p:cNvPr>
            <p:cNvCxnSpPr>
              <a:cxnSpLocks/>
              <a:stCxn id="154" idx="2"/>
              <a:endCxn id="76" idx="3"/>
            </p:cNvCxnSpPr>
            <p:nvPr/>
          </p:nvCxnSpPr>
          <p:spPr>
            <a:xfrm flipH="1">
              <a:off x="4502523" y="5055209"/>
              <a:ext cx="455683" cy="5090784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3" name="Hair">
            <a:extLst>
              <a:ext uri="{FF2B5EF4-FFF2-40B4-BE49-F238E27FC236}">
                <a16:creationId xmlns:a16="http://schemas.microsoft.com/office/drawing/2014/main" id="{2FC0FC72-531B-77CA-D4BB-73971EB8DD11}"/>
              </a:ext>
            </a:extLst>
          </p:cNvPr>
          <p:cNvSpPr txBox="1"/>
          <p:nvPr/>
        </p:nvSpPr>
        <p:spPr>
          <a:xfrm>
            <a:off x="428888" y="9078917"/>
            <a:ext cx="134249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Hair</a:t>
            </a:r>
          </a:p>
        </p:txBody>
      </p:sp>
      <p:sp>
        <p:nvSpPr>
          <p:cNvPr id="94" name="Gold Teeth">
            <a:extLst>
              <a:ext uri="{FF2B5EF4-FFF2-40B4-BE49-F238E27FC236}">
                <a16:creationId xmlns:a16="http://schemas.microsoft.com/office/drawing/2014/main" id="{ED1CA6F0-CBE6-9F08-F6F9-206E4AD8F37A}"/>
              </a:ext>
            </a:extLst>
          </p:cNvPr>
          <p:cNvSpPr txBox="1"/>
          <p:nvPr/>
        </p:nvSpPr>
        <p:spPr>
          <a:xfrm>
            <a:off x="438716" y="10259213"/>
            <a:ext cx="134249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Gold Teeth</a:t>
            </a:r>
          </a:p>
        </p:txBody>
      </p:sp>
      <p:sp>
        <p:nvSpPr>
          <p:cNvPr id="100" name="Shrunken Head">
            <a:extLst>
              <a:ext uri="{FF2B5EF4-FFF2-40B4-BE49-F238E27FC236}">
                <a16:creationId xmlns:a16="http://schemas.microsoft.com/office/drawing/2014/main" id="{9B08E5AF-3094-F107-A8E3-2C5A0297AEA8}"/>
              </a:ext>
            </a:extLst>
          </p:cNvPr>
          <p:cNvSpPr txBox="1"/>
          <p:nvPr/>
        </p:nvSpPr>
        <p:spPr>
          <a:xfrm>
            <a:off x="138913" y="9373991"/>
            <a:ext cx="22903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Shrunken Heads</a:t>
            </a:r>
          </a:p>
        </p:txBody>
      </p:sp>
      <p:sp>
        <p:nvSpPr>
          <p:cNvPr id="101" name="Lampshades">
            <a:extLst>
              <a:ext uri="{FF2B5EF4-FFF2-40B4-BE49-F238E27FC236}">
                <a16:creationId xmlns:a16="http://schemas.microsoft.com/office/drawing/2014/main" id="{2F197DC0-7F91-CD70-0992-CCA053962AED}"/>
              </a:ext>
            </a:extLst>
          </p:cNvPr>
          <p:cNvSpPr txBox="1"/>
          <p:nvPr/>
        </p:nvSpPr>
        <p:spPr>
          <a:xfrm>
            <a:off x="0" y="9964139"/>
            <a:ext cx="255256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Lampshades of skin</a:t>
            </a:r>
          </a:p>
        </p:txBody>
      </p:sp>
      <p:sp>
        <p:nvSpPr>
          <p:cNvPr id="105" name="Shoes">
            <a:extLst>
              <a:ext uri="{FF2B5EF4-FFF2-40B4-BE49-F238E27FC236}">
                <a16:creationId xmlns:a16="http://schemas.microsoft.com/office/drawing/2014/main" id="{A50BAC49-9983-BB15-68AE-700A54EC7D44}"/>
              </a:ext>
            </a:extLst>
          </p:cNvPr>
          <p:cNvSpPr txBox="1"/>
          <p:nvPr/>
        </p:nvSpPr>
        <p:spPr>
          <a:xfrm>
            <a:off x="-166316" y="10849363"/>
            <a:ext cx="255256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Shoes</a:t>
            </a:r>
          </a:p>
        </p:txBody>
      </p:sp>
      <p:sp>
        <p:nvSpPr>
          <p:cNvPr id="108" name="Soap from Fat">
            <a:extLst>
              <a:ext uri="{FF2B5EF4-FFF2-40B4-BE49-F238E27FC236}">
                <a16:creationId xmlns:a16="http://schemas.microsoft.com/office/drawing/2014/main" id="{87903F1E-EF57-64EE-9B29-21C897805009}"/>
              </a:ext>
            </a:extLst>
          </p:cNvPr>
          <p:cNvSpPr txBox="1"/>
          <p:nvPr/>
        </p:nvSpPr>
        <p:spPr>
          <a:xfrm>
            <a:off x="-10848" y="9669065"/>
            <a:ext cx="255256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Soap from Corpses</a:t>
            </a:r>
          </a:p>
        </p:txBody>
      </p:sp>
      <p:sp>
        <p:nvSpPr>
          <p:cNvPr id="112" name="Wedding Rings">
            <a:extLst>
              <a:ext uri="{FF2B5EF4-FFF2-40B4-BE49-F238E27FC236}">
                <a16:creationId xmlns:a16="http://schemas.microsoft.com/office/drawing/2014/main" id="{99E083E5-8F08-6695-B794-EBF1756BB675}"/>
              </a:ext>
            </a:extLst>
          </p:cNvPr>
          <p:cNvSpPr txBox="1"/>
          <p:nvPr/>
        </p:nvSpPr>
        <p:spPr>
          <a:xfrm>
            <a:off x="-62336" y="10554287"/>
            <a:ext cx="255256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Wedding Rings</a:t>
            </a:r>
          </a:p>
        </p:txBody>
      </p:sp>
      <p:sp>
        <p:nvSpPr>
          <p:cNvPr id="56" name="false witnesses">
            <a:extLst>
              <a:ext uri="{FF2B5EF4-FFF2-40B4-BE49-F238E27FC236}">
                <a16:creationId xmlns:a16="http://schemas.microsoft.com/office/drawing/2014/main" id="{D12C7B6F-C305-3966-A240-7DE2468F50A2}"/>
              </a:ext>
            </a:extLst>
          </p:cNvPr>
          <p:cNvSpPr txBox="1"/>
          <p:nvPr/>
        </p:nvSpPr>
        <p:spPr>
          <a:xfrm>
            <a:off x="18647419" y="10939008"/>
            <a:ext cx="309352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400" dirty="0"/>
              <a:t>Exotic Murder Weapons</a:t>
            </a:r>
          </a:p>
        </p:txBody>
      </p:sp>
    </p:spTree>
    <p:extLst>
      <p:ext uri="{BB962C8B-B14F-4D97-AF65-F5344CB8AC3E}">
        <p14:creationId xmlns:p14="http://schemas.microsoft.com/office/powerpoint/2010/main" val="29573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2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6" grpId="0"/>
      <p:bldP spid="42" grpId="0"/>
      <p:bldP spid="40" grpId="0"/>
      <p:bldP spid="942" grpId="0"/>
      <p:bldP spid="943" grpId="0"/>
      <p:bldP spid="946" grpId="0"/>
      <p:bldP spid="11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6" grpId="0"/>
      <p:bldP spid="15" grpId="0"/>
      <p:bldP spid="16" grpId="0"/>
      <p:bldP spid="93" grpId="0"/>
      <p:bldP spid="94" grpId="0"/>
      <p:bldP spid="100" grpId="0"/>
      <p:bldP spid="101" grpId="0"/>
      <p:bldP spid="105" grpId="0"/>
      <p:bldP spid="108" grpId="0"/>
      <p:bldP spid="112" grpId="0"/>
      <p:bldP spid="56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2275</TotalTime>
  <Words>191</Words>
  <Application>Microsoft Office PowerPoint</Application>
  <PresentationFormat>Custom</PresentationFormat>
  <Paragraphs>116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Evidence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Holocaust</dc:title>
  <dc:creator>nature boy</dc:creator>
  <cp:lastModifiedBy>Germar Rudolf</cp:lastModifiedBy>
  <cp:revision>75</cp:revision>
  <cp:lastPrinted>2023-07-15T16:07:27Z</cp:lastPrinted>
  <dcterms:created xsi:type="dcterms:W3CDTF">2023-03-07T13:44:29Z</dcterms:created>
  <dcterms:modified xsi:type="dcterms:W3CDTF">2024-12-05T16:35:30Z</dcterms:modified>
</cp:coreProperties>
</file>